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0"/>
  </p:notesMasterIdLst>
  <p:handoutMasterIdLst>
    <p:handoutMasterId r:id="rId51"/>
  </p:handoutMasterIdLst>
  <p:sldIdLst>
    <p:sldId id="256" r:id="rId2"/>
    <p:sldId id="257" r:id="rId3"/>
    <p:sldId id="259" r:id="rId4"/>
    <p:sldId id="261" r:id="rId5"/>
    <p:sldId id="260" r:id="rId6"/>
    <p:sldId id="262" r:id="rId7"/>
    <p:sldId id="263" r:id="rId8"/>
    <p:sldId id="264" r:id="rId9"/>
    <p:sldId id="265" r:id="rId10"/>
    <p:sldId id="266" r:id="rId11"/>
    <p:sldId id="289" r:id="rId12"/>
    <p:sldId id="297" r:id="rId13"/>
    <p:sldId id="298" r:id="rId14"/>
    <p:sldId id="299" r:id="rId15"/>
    <p:sldId id="300" r:id="rId16"/>
    <p:sldId id="301" r:id="rId17"/>
    <p:sldId id="302" r:id="rId18"/>
    <p:sldId id="303" r:id="rId19"/>
    <p:sldId id="304" r:id="rId20"/>
    <p:sldId id="305" r:id="rId21"/>
    <p:sldId id="306" r:id="rId22"/>
    <p:sldId id="307" r:id="rId23"/>
    <p:sldId id="308" r:id="rId24"/>
    <p:sldId id="309" r:id="rId25"/>
    <p:sldId id="310" r:id="rId26"/>
    <p:sldId id="311" r:id="rId27"/>
    <p:sldId id="290" r:id="rId28"/>
    <p:sldId id="291" r:id="rId29"/>
    <p:sldId id="270" r:id="rId30"/>
    <p:sldId id="271" r:id="rId31"/>
    <p:sldId id="272" r:id="rId32"/>
    <p:sldId id="273" r:id="rId33"/>
    <p:sldId id="292" r:id="rId34"/>
    <p:sldId id="293" r:id="rId35"/>
    <p:sldId id="294" r:id="rId36"/>
    <p:sldId id="277" r:id="rId37"/>
    <p:sldId id="278" r:id="rId38"/>
    <p:sldId id="279" r:id="rId39"/>
    <p:sldId id="280" r:id="rId40"/>
    <p:sldId id="295" r:id="rId41"/>
    <p:sldId id="296" r:id="rId42"/>
    <p:sldId id="282" r:id="rId43"/>
    <p:sldId id="284" r:id="rId44"/>
    <p:sldId id="285" r:id="rId45"/>
    <p:sldId id="286" r:id="rId46"/>
    <p:sldId id="287" r:id="rId47"/>
    <p:sldId id="288" r:id="rId48"/>
    <p:sldId id="312" r:id="rId49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496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4291" autoAdjust="0"/>
  </p:normalViewPr>
  <p:slideViewPr>
    <p:cSldViewPr snapToGrid="0">
      <p:cViewPr varScale="1">
        <p:scale>
          <a:sx n="68" d="100"/>
          <a:sy n="68" d="100"/>
        </p:scale>
        <p:origin x="81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handoutMaster" Target="handoutMasters/handoutMaster1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55A70C8-F6A9-4264-ACF9-B9143ADD71D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92C022-D914-452A-838E-53139CB41EC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9D17DE-9751-48BA-91A8-78851CDE6723}" type="datetimeFigureOut">
              <a:rPr lang="pt-BR" smtClean="0"/>
              <a:t>03/08/2021</a:t>
            </a:fld>
            <a:endParaRPr lang="pt-B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4A52A6-CC93-4E6C-A269-B7799B852FB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A2BEFF-E676-4197-8D1E-92DF05EC92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A09F82-8F07-4873-BE2F-4EE6E4135262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5377394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330388-1186-40DA-A2D0-187A00856E66}" type="datetimeFigureOut">
              <a:rPr lang="pt-BR" smtClean="0"/>
              <a:t>03/08/2021</a:t>
            </a:fld>
            <a:endParaRPr lang="pt-B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4F89D3-CC31-49B5-B733-FBC03E4D4C6D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3778581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FAF80-607C-4D9D-9842-B2BC240651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0E1EF9-6054-4391-95AF-DCBB9F85DD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C0EB0B-7EE6-45F2-B299-9FBAE45A3A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7EC6B-71F9-49FC-B078-C382F2E99031}" type="datetime1">
              <a:rPr lang="pt-BR" smtClean="0"/>
              <a:t>03/08/2021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249703-05AA-4449-A2C1-5241308370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CDA232-AE81-4DDC-A216-2D33CD7D3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990600" y="5991225"/>
            <a:ext cx="2743200" cy="365125"/>
          </a:xfrm>
        </p:spPr>
        <p:txBody>
          <a:bodyPr/>
          <a:lstStyle>
            <a:lvl1pPr>
              <a:defRPr sz="2000">
                <a:solidFill>
                  <a:schemeClr val="accent6"/>
                </a:solidFill>
              </a:defRPr>
            </a:lvl1pPr>
          </a:lstStyle>
          <a:p>
            <a:r>
              <a:rPr lang="pt-BR" dirty="0"/>
              <a:t>Slide </a:t>
            </a:r>
            <a:fld id="{8B26226B-C0C2-4B17-A082-80AA50481BD0}" type="slidenum">
              <a:rPr lang="pt-BR" smtClean="0"/>
              <a:pPr/>
              <a:t>‹#›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13382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6582F7-251A-4846-9A59-5BB15361AA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3400F8-4FFA-43FD-936C-BF3E10B177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8076C9-0767-4D42-96AB-C1B2C26377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5C73E-A142-47F7-9170-A407530A2571}" type="datetime1">
              <a:rPr lang="pt-BR" smtClean="0"/>
              <a:t>03/08/2021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5E57B9-84A7-4460-AB06-11D7EB7E40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92780A-664A-4E94-89BA-CAD4BDD1B5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26226B-C0C2-4B17-A082-80AA50481BD0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808323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B9FA166-75CD-489B-968C-DF18D9783A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BA1177-97E3-4D23-A379-A077297B68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FB06F0-149D-4DC3-8E1D-9CDD787C3B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58BCB-4D37-4E1E-A35C-ACD1E77B16F2}" type="datetime1">
              <a:rPr lang="pt-BR" smtClean="0"/>
              <a:t>03/08/2021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4C3EFB-218C-422B-9A92-3054D896D5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7AADD2-D08E-4A87-B636-649CEC036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26226B-C0C2-4B17-A082-80AA50481BD0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706828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5E10B9-1203-47BA-801D-42756185D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BC558C-C3DD-4CD7-82F1-3A6C6DC1A6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0809A7-6831-49C0-AA10-B38C2D5889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D28626-6CC7-400B-B567-E45AB208F0EA}" type="datetime1">
              <a:rPr lang="pt-BR" smtClean="0"/>
              <a:t>03/08/2021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9E73AE-1635-4C7A-8FF2-27A43626C7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516B82-8B39-49B4-B329-1ACA5ACA22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26226B-C0C2-4B17-A082-80AA50481BD0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06628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E7A475-8140-46C8-8AEB-842ABBB16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156F61-265F-40FF-8CB5-8355A81091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9C6A57-D89E-464B-A49B-82C3162BF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201ED0-D156-4D21-8EB8-CE2619D1FE27}" type="datetime1">
              <a:rPr lang="pt-BR" smtClean="0"/>
              <a:t>03/08/2021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C25908-38CE-43AC-8130-333F0D8B25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8D7233-AEE7-436C-BBB8-1B9C4F6F7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26226B-C0C2-4B17-A082-80AA50481BD0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258560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E4574E-3307-4617-9A29-75949E039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78439D-3CAA-461F-BCD6-E18D15E7189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598686-A297-4600-814E-228E6D6741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C7189C-CC93-449D-B0B3-4091B1CD9E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59AB2-0041-408D-B657-E7D84915EE82}" type="datetime1">
              <a:rPr lang="pt-BR" smtClean="0"/>
              <a:t>03/08/2021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4F7E7A-BAB6-4442-9F7D-8294FC3413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9634A3-144E-474D-8E0D-C1C6D20F80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26226B-C0C2-4B17-A082-80AA50481BD0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453192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24783D-6563-4C31-BC33-DF01A7BD82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A91482-59CD-4169-922C-E2FC3CECFE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0D14C7-9672-422A-A21C-8F62F9EDD2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5DD7C71-5A57-4D79-8BBF-AE9C0175264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6102CD-E447-430D-ADB5-326CD56F8F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4B8C8D2-AE0E-4508-9973-494F4153BF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70CCD2-352D-4E93-8A54-02D71399B95A}" type="datetime1">
              <a:rPr lang="pt-BR" smtClean="0"/>
              <a:t>03/08/2021</a:t>
            </a:fld>
            <a:endParaRPr lang="pt-B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C36E268-9246-4637-A158-71FFDEEAD3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C7D4680-C63B-4D04-BF5D-568E12129B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26226B-C0C2-4B17-A082-80AA50481BD0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532743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217FF9-B780-4AF0-9805-23C3BC871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AAA0C57-E90C-44AF-A5DE-D4E7C6F066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C978C-52E1-43CD-A834-4662D5D59B3F}" type="datetime1">
              <a:rPr lang="pt-BR" smtClean="0"/>
              <a:t>03/08/2021</a:t>
            </a:fld>
            <a:endParaRPr lang="pt-B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8D17E1-FE40-4904-AF82-F3CB0D537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B212B1-171F-4ABE-B610-4D00CE6DE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762000" y="5991225"/>
            <a:ext cx="2743200" cy="365125"/>
          </a:xfrm>
        </p:spPr>
        <p:txBody>
          <a:bodyPr/>
          <a:lstStyle>
            <a:lvl1pPr>
              <a:defRPr sz="2400">
                <a:solidFill>
                  <a:schemeClr val="accent6"/>
                </a:solidFill>
              </a:defRPr>
            </a:lvl1pPr>
          </a:lstStyle>
          <a:p>
            <a:r>
              <a:rPr lang="pt-BR" dirty="0"/>
              <a:t>Slide </a:t>
            </a:r>
            <a:fld id="{8B26226B-C0C2-4B17-A082-80AA50481BD0}" type="slidenum">
              <a:rPr lang="pt-BR" smtClean="0"/>
              <a:pPr/>
              <a:t>‹#›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741783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8E55FE9-9F87-4452-89AB-9A59149867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98D2A-F369-4464-A427-89B0BD25170D}" type="datetime1">
              <a:rPr lang="pt-BR" smtClean="0"/>
              <a:t>03/08/2021</a:t>
            </a:fld>
            <a:endParaRPr lang="pt-B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18B8D6D-04E6-4E32-8B5E-C7B9201A7E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61254A-58E6-4AEA-BE10-0EA776F1ED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26226B-C0C2-4B17-A082-80AA50481BD0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191828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5B49A-BC40-4096-B49B-83F62A916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0B396C-AEDB-4E6D-993C-4A3E3DE081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018D2E-D582-4A76-B913-910D0F9B4C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0A7377-97EC-4D36-A84C-BEF00E7F13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A07904-AA4F-4426-B9E6-6FF12E934DEB}" type="datetime1">
              <a:rPr lang="pt-BR" smtClean="0"/>
              <a:t>03/08/2021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5B55D2-67C6-4099-BB21-84CDBF4C76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B92B81-CED3-4944-A6F1-DAC2C40C55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26226B-C0C2-4B17-A082-80AA50481BD0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595141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AD9F3E-9C00-4649-8EEE-C75607069E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0DDF269-D3DA-44CB-B4D1-F26B9BC0611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7E9250-E455-44D1-A048-160D77114F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1E21B6-75EE-4741-911B-49B72A5767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22931-6090-4CA0-9298-7CBB4C05DEE3}" type="datetime1">
              <a:rPr lang="pt-BR" smtClean="0"/>
              <a:t>03/08/2021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1AE728-490C-4364-A428-ED43112DBA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7E1F97-A008-4063-9486-3A360519F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26226B-C0C2-4B17-A082-80AA50481BD0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446990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7624A57-B46F-496E-80F9-B0317A84B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5C225F-2DF7-43B6-A772-915A78117F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EA11D9-0C2A-45C9-883B-27D59BE8D0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8FA9E6-2AEA-4F4A-8C32-58F87141CF45}" type="datetime1">
              <a:rPr lang="pt-BR" smtClean="0"/>
              <a:t>03/08/2021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AE9D6C-B043-47D3-A97C-5B4408CD5D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8673F1-D176-4EA2-BA66-736B695796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26226B-C0C2-4B17-A082-80AA50481BD0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647938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image" Target="../media/image1.jpeg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" Type="http://schemas.openxmlformats.org/officeDocument/2006/relationships/image" Target="../media/image1.jpeg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18" Type="http://schemas.openxmlformats.org/officeDocument/2006/relationships/image" Target="../media/image2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" Type="http://schemas.openxmlformats.org/officeDocument/2006/relationships/image" Target="../media/image1.jpeg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8F9A71-261C-4731-B52C-AC83B9BAE8E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D020A9-70D8-4634-9799-3B26279DC0B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E4A2EF-1E5F-44D9-ADBC-7C6855FA77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324522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DBDDA97-507C-4230-BF3A-2EB127E57A7A}"/>
              </a:ext>
            </a:extLst>
          </p:cNvPr>
          <p:cNvSpPr txBox="1"/>
          <p:nvPr/>
        </p:nvSpPr>
        <p:spPr>
          <a:xfrm>
            <a:off x="2531164" y="1219199"/>
            <a:ext cx="66260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dirty="0">
                <a:latin typeface="Arial" panose="020B0604020202020204" pitchFamily="34" charset="0"/>
                <a:cs typeface="Arial" panose="020B0604020202020204" pitchFamily="34" charset="0"/>
              </a:rPr>
              <a:t>Bacharelado em Ciência da Computação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6FFF5EE-24ED-474B-B5D1-831FEBD1ECC0}"/>
              </a:ext>
            </a:extLst>
          </p:cNvPr>
          <p:cNvSpPr txBox="1"/>
          <p:nvPr/>
        </p:nvSpPr>
        <p:spPr>
          <a:xfrm>
            <a:off x="1815548" y="2796209"/>
            <a:ext cx="84283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CLASSIFICAÇÃO DE REGRAS DE AUTÔMATOS CELULARES ELEMENTARES APLICADAS EM REDES DO TIPO SMALLWORLD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B8BD292-A56D-4871-9155-0720A3F061E1}"/>
              </a:ext>
            </a:extLst>
          </p:cNvPr>
          <p:cNvSpPr txBox="1"/>
          <p:nvPr/>
        </p:nvSpPr>
        <p:spPr>
          <a:xfrm>
            <a:off x="410816" y="4632326"/>
            <a:ext cx="42406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Sergio Souza Novak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0BC74A-5124-48C1-80F6-6AA53C534534}"/>
              </a:ext>
            </a:extLst>
          </p:cNvPr>
          <p:cNvSpPr txBox="1"/>
          <p:nvPr/>
        </p:nvSpPr>
        <p:spPr>
          <a:xfrm>
            <a:off x="410816" y="4999143"/>
            <a:ext cx="689113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Orientador: Dr. </a:t>
            </a:r>
            <a:r>
              <a:rPr lang="pt-BR" sz="2400" dirty="0" err="1">
                <a:latin typeface="Arial" panose="020B0604020202020204" pitchFamily="34" charset="0"/>
                <a:cs typeface="Arial" panose="020B0604020202020204" pitchFamily="34" charset="0"/>
              </a:rPr>
              <a:t>Heverton</a:t>
            </a:r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 Barros de Macêdo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268C69D-D7B2-4249-8537-500A3AE3B2B0}"/>
              </a:ext>
            </a:extLst>
          </p:cNvPr>
          <p:cNvSpPr txBox="1"/>
          <p:nvPr/>
        </p:nvSpPr>
        <p:spPr>
          <a:xfrm>
            <a:off x="1747838" y="621635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pt-BR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5E35C57-FEB9-40D9-B1EE-0E7246849D2B}"/>
              </a:ext>
            </a:extLst>
          </p:cNvPr>
          <p:cNvSpPr txBox="1"/>
          <p:nvPr/>
        </p:nvSpPr>
        <p:spPr>
          <a:xfrm>
            <a:off x="5705475" y="2971800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AE156F62-0097-4A92-A594-B7B925024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26226B-C0C2-4B17-A082-80AA50481BD0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82925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8F9A71-261C-4731-B52C-AC83B9BAE8E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D020A9-70D8-4634-9799-3B26279DC0B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E4A2EF-1E5F-44D9-ADBC-7C6855FA77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324522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EC70072-C151-458A-A8C0-0053E096A06B}"/>
              </a:ext>
            </a:extLst>
          </p:cNvPr>
          <p:cNvSpPr txBox="1"/>
          <p:nvPr/>
        </p:nvSpPr>
        <p:spPr>
          <a:xfrm>
            <a:off x="2003286" y="1197412"/>
            <a:ext cx="86647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>
                <a:latin typeface="Arial" panose="020B0604020202020204" pitchFamily="34" charset="0"/>
                <a:cs typeface="Arial" panose="020B0604020202020204" pitchFamily="34" charset="0"/>
              </a:rPr>
              <a:t>REVISÃO DE LITERATURA: O Autômato Celular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ACF97C-C9A6-4471-B42E-AF39B899A941}"/>
              </a:ext>
            </a:extLst>
          </p:cNvPr>
          <p:cNvSpPr txBox="1"/>
          <p:nvPr/>
        </p:nvSpPr>
        <p:spPr>
          <a:xfrm>
            <a:off x="1087901" y="2192447"/>
            <a:ext cx="1001619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0B598874-9CD3-4763-9C15-CADF34FCE9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26226B-C0C2-4B17-A082-80AA50481BD0}" type="slidenum">
              <a:rPr lang="pt-BR" smtClean="0"/>
              <a:t>10</a:t>
            </a:fld>
            <a:endParaRPr lang="pt-B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D96E70-79C6-40F6-A0B2-4CBB6B439C39}"/>
              </a:ext>
            </a:extLst>
          </p:cNvPr>
          <p:cNvSpPr txBox="1"/>
          <p:nvPr/>
        </p:nvSpPr>
        <p:spPr>
          <a:xfrm>
            <a:off x="333830" y="1829038"/>
            <a:ext cx="1199069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No Autômato Celular as células atualizam seus estados ao longo da evolução do autômato de acordo com uma determinada regra local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4028F86-FCB1-4143-90BF-1F077D189E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4737" y="3017114"/>
            <a:ext cx="9175048" cy="165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7304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8F9A71-261C-4731-B52C-AC83B9BAE8E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D020A9-70D8-4634-9799-3B26279DC0B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E4A2EF-1E5F-44D9-ADBC-7C6855FA77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324522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FACF97C-C9A6-4471-B42E-AF39B899A941}"/>
              </a:ext>
            </a:extLst>
          </p:cNvPr>
          <p:cNvSpPr txBox="1"/>
          <p:nvPr/>
        </p:nvSpPr>
        <p:spPr>
          <a:xfrm>
            <a:off x="1087901" y="2192447"/>
            <a:ext cx="1001619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0B598874-9CD3-4763-9C15-CADF34FCE9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26226B-C0C2-4B17-A082-80AA50481BD0}" type="slidenum">
              <a:rPr lang="pt-BR" smtClean="0"/>
              <a:t>11</a:t>
            </a:fld>
            <a:endParaRPr lang="pt-BR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40C1D20-0296-4742-8949-82A8E34ADB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4179" y="2457314"/>
            <a:ext cx="6563641" cy="1943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8237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8F9A71-261C-4731-B52C-AC83B9BAE8E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D020A9-70D8-4634-9799-3B26279DC0B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E4A2EF-1E5F-44D9-ADBC-7C6855FA77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324522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FACF97C-C9A6-4471-B42E-AF39B899A941}"/>
              </a:ext>
            </a:extLst>
          </p:cNvPr>
          <p:cNvSpPr txBox="1"/>
          <p:nvPr/>
        </p:nvSpPr>
        <p:spPr>
          <a:xfrm>
            <a:off x="1087901" y="2192447"/>
            <a:ext cx="1001619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0B598874-9CD3-4763-9C15-CADF34FCE9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26226B-C0C2-4B17-A082-80AA50481BD0}" type="slidenum">
              <a:rPr lang="pt-BR" smtClean="0"/>
              <a:t>12</a:t>
            </a:fld>
            <a:endParaRPr lang="pt-BR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40C1D20-0296-4742-8949-82A8E34ADB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4179" y="2457314"/>
            <a:ext cx="6563641" cy="19433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0743DDE-34D8-47A9-9E72-29A85C54B0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4179" y="2390630"/>
            <a:ext cx="6563641" cy="2076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3701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8F9A71-261C-4731-B52C-AC83B9BAE8E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D020A9-70D8-4634-9799-3B26279DC0B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E4A2EF-1E5F-44D9-ADBC-7C6855FA77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324522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FACF97C-C9A6-4471-B42E-AF39B899A941}"/>
              </a:ext>
            </a:extLst>
          </p:cNvPr>
          <p:cNvSpPr txBox="1"/>
          <p:nvPr/>
        </p:nvSpPr>
        <p:spPr>
          <a:xfrm>
            <a:off x="1087901" y="2192447"/>
            <a:ext cx="1001619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0B598874-9CD3-4763-9C15-CADF34FCE9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26226B-C0C2-4B17-A082-80AA50481BD0}" type="slidenum">
              <a:rPr lang="pt-BR" smtClean="0"/>
              <a:t>13</a:t>
            </a:fld>
            <a:endParaRPr lang="pt-BR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40C1D20-0296-4742-8949-82A8E34ADB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4179" y="2457314"/>
            <a:ext cx="6563641" cy="19433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0743DDE-34D8-47A9-9E72-29A85C54B0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4179" y="2390630"/>
            <a:ext cx="6563641" cy="20767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C633B81-0644-4265-9FA8-45CA6C7046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4179" y="2319182"/>
            <a:ext cx="6563641" cy="2219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8216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8F9A71-261C-4731-B52C-AC83B9BAE8E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D020A9-70D8-4634-9799-3B26279DC0B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E4A2EF-1E5F-44D9-ADBC-7C6855FA77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324522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FACF97C-C9A6-4471-B42E-AF39B899A941}"/>
              </a:ext>
            </a:extLst>
          </p:cNvPr>
          <p:cNvSpPr txBox="1"/>
          <p:nvPr/>
        </p:nvSpPr>
        <p:spPr>
          <a:xfrm>
            <a:off x="1087901" y="2192447"/>
            <a:ext cx="1001619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0B598874-9CD3-4763-9C15-CADF34FCE9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26226B-C0C2-4B17-A082-80AA50481BD0}" type="slidenum">
              <a:rPr lang="pt-BR" smtClean="0"/>
              <a:t>14</a:t>
            </a:fld>
            <a:endParaRPr lang="pt-BR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40C1D20-0296-4742-8949-82A8E34ADB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4179" y="2457314"/>
            <a:ext cx="6563641" cy="19433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0743DDE-34D8-47A9-9E72-29A85C54B0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4179" y="2390630"/>
            <a:ext cx="6563641" cy="20767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C633B81-0644-4265-9FA8-45CA6C7046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4179" y="2319182"/>
            <a:ext cx="6563641" cy="22196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42BE316-86A1-4DA8-ADD5-F232CF3AE56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4179" y="2247735"/>
            <a:ext cx="6563641" cy="2362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5581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8F9A71-261C-4731-B52C-AC83B9BAE8E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D020A9-70D8-4634-9799-3B26279DC0B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E4A2EF-1E5F-44D9-ADBC-7C6855FA77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324522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FACF97C-C9A6-4471-B42E-AF39B899A941}"/>
              </a:ext>
            </a:extLst>
          </p:cNvPr>
          <p:cNvSpPr txBox="1"/>
          <p:nvPr/>
        </p:nvSpPr>
        <p:spPr>
          <a:xfrm>
            <a:off x="1087901" y="2192447"/>
            <a:ext cx="1001619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0B598874-9CD3-4763-9C15-CADF34FCE9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26226B-C0C2-4B17-A082-80AA50481BD0}" type="slidenum">
              <a:rPr lang="pt-BR" smtClean="0"/>
              <a:t>15</a:t>
            </a:fld>
            <a:endParaRPr lang="pt-BR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40C1D20-0296-4742-8949-82A8E34ADB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4179" y="2457314"/>
            <a:ext cx="6563641" cy="19433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0743DDE-34D8-47A9-9E72-29A85C54B0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4179" y="2390630"/>
            <a:ext cx="6563641" cy="20767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C633B81-0644-4265-9FA8-45CA6C7046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4179" y="2319182"/>
            <a:ext cx="6563641" cy="22196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42BE316-86A1-4DA8-ADD5-F232CF3AE56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4179" y="2247735"/>
            <a:ext cx="6563641" cy="236253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8B72634-8F86-4C57-B1FB-9ABD14117C5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4179" y="2171524"/>
            <a:ext cx="6563641" cy="2514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6893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8F9A71-261C-4731-B52C-AC83B9BAE8E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D020A9-70D8-4634-9799-3B26279DC0B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E4A2EF-1E5F-44D9-ADBC-7C6855FA77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324522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FACF97C-C9A6-4471-B42E-AF39B899A941}"/>
              </a:ext>
            </a:extLst>
          </p:cNvPr>
          <p:cNvSpPr txBox="1"/>
          <p:nvPr/>
        </p:nvSpPr>
        <p:spPr>
          <a:xfrm>
            <a:off x="1087901" y="2192447"/>
            <a:ext cx="1001619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0B598874-9CD3-4763-9C15-CADF34FCE9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26226B-C0C2-4B17-A082-80AA50481BD0}" type="slidenum">
              <a:rPr lang="pt-BR" smtClean="0"/>
              <a:t>16</a:t>
            </a:fld>
            <a:endParaRPr lang="pt-BR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40C1D20-0296-4742-8949-82A8E34ADB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4179" y="2457314"/>
            <a:ext cx="6563641" cy="19433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0743DDE-34D8-47A9-9E72-29A85C54B0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4179" y="2390630"/>
            <a:ext cx="6563641" cy="20767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C633B81-0644-4265-9FA8-45CA6C7046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4179" y="2319182"/>
            <a:ext cx="6563641" cy="22196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42BE316-86A1-4DA8-ADD5-F232CF3AE56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4179" y="2247735"/>
            <a:ext cx="6563641" cy="236253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8B72634-8F86-4C57-B1FB-9ABD14117C5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4179" y="2171524"/>
            <a:ext cx="6563641" cy="251495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37E4B8F-267D-4CBB-9DF1-D4418716899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4179" y="2104840"/>
            <a:ext cx="6563641" cy="2648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6646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8F9A71-261C-4731-B52C-AC83B9BAE8E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D020A9-70D8-4634-9799-3B26279DC0B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E4A2EF-1E5F-44D9-ADBC-7C6855FA77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324522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FACF97C-C9A6-4471-B42E-AF39B899A941}"/>
              </a:ext>
            </a:extLst>
          </p:cNvPr>
          <p:cNvSpPr txBox="1"/>
          <p:nvPr/>
        </p:nvSpPr>
        <p:spPr>
          <a:xfrm>
            <a:off x="1087901" y="2192447"/>
            <a:ext cx="1001619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0B598874-9CD3-4763-9C15-CADF34FCE9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26226B-C0C2-4B17-A082-80AA50481BD0}" type="slidenum">
              <a:rPr lang="pt-BR" smtClean="0"/>
              <a:t>17</a:t>
            </a:fld>
            <a:endParaRPr lang="pt-BR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40C1D20-0296-4742-8949-82A8E34ADB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4179" y="2457314"/>
            <a:ext cx="6563641" cy="19433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0743DDE-34D8-47A9-9E72-29A85C54B0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4179" y="2390630"/>
            <a:ext cx="6563641" cy="20767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C633B81-0644-4265-9FA8-45CA6C7046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4179" y="2319182"/>
            <a:ext cx="6563641" cy="22196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42BE316-86A1-4DA8-ADD5-F232CF3AE56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4179" y="2247735"/>
            <a:ext cx="6563641" cy="236253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8B72634-8F86-4C57-B1FB-9ABD14117C5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4179" y="2171524"/>
            <a:ext cx="6563641" cy="251495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37E4B8F-267D-4CBB-9DF1-D4418716899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4179" y="2104840"/>
            <a:ext cx="6563641" cy="264832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6D38BEB-1523-4F89-973C-558B552388D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4179" y="2033392"/>
            <a:ext cx="6563641" cy="2791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5938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8F9A71-261C-4731-B52C-AC83B9BAE8E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D020A9-70D8-4634-9799-3B26279DC0B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E4A2EF-1E5F-44D9-ADBC-7C6855FA77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324522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FACF97C-C9A6-4471-B42E-AF39B899A941}"/>
              </a:ext>
            </a:extLst>
          </p:cNvPr>
          <p:cNvSpPr txBox="1"/>
          <p:nvPr/>
        </p:nvSpPr>
        <p:spPr>
          <a:xfrm>
            <a:off x="1087901" y="2192447"/>
            <a:ext cx="1001619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0B598874-9CD3-4763-9C15-CADF34FCE9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26226B-C0C2-4B17-A082-80AA50481BD0}" type="slidenum">
              <a:rPr lang="pt-BR" smtClean="0"/>
              <a:t>18</a:t>
            </a:fld>
            <a:endParaRPr lang="pt-BR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40C1D20-0296-4742-8949-82A8E34ADB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4179" y="2457314"/>
            <a:ext cx="6563641" cy="19433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0743DDE-34D8-47A9-9E72-29A85C54B0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4179" y="2390630"/>
            <a:ext cx="6563641" cy="20767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C633B81-0644-4265-9FA8-45CA6C7046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4179" y="2319182"/>
            <a:ext cx="6563641" cy="22196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42BE316-86A1-4DA8-ADD5-F232CF3AE56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4179" y="2247735"/>
            <a:ext cx="6563641" cy="236253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8B72634-8F86-4C57-B1FB-9ABD14117C5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4179" y="2171524"/>
            <a:ext cx="6563641" cy="251495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37E4B8F-267D-4CBB-9DF1-D4418716899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4179" y="2104840"/>
            <a:ext cx="6563641" cy="264832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6D38BEB-1523-4F89-973C-558B552388D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4179" y="2033392"/>
            <a:ext cx="6563641" cy="279121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84B509A-E73A-4B7F-9093-41EA4415851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4179" y="1961945"/>
            <a:ext cx="6563641" cy="2934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0987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8F9A71-261C-4731-B52C-AC83B9BAE8E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D020A9-70D8-4634-9799-3B26279DC0B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E4A2EF-1E5F-44D9-ADBC-7C6855FA77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324522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FACF97C-C9A6-4471-B42E-AF39B899A941}"/>
              </a:ext>
            </a:extLst>
          </p:cNvPr>
          <p:cNvSpPr txBox="1"/>
          <p:nvPr/>
        </p:nvSpPr>
        <p:spPr>
          <a:xfrm>
            <a:off x="1087901" y="2192447"/>
            <a:ext cx="1001619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0B598874-9CD3-4763-9C15-CADF34FCE9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26226B-C0C2-4B17-A082-80AA50481BD0}" type="slidenum">
              <a:rPr lang="pt-BR" smtClean="0"/>
              <a:t>19</a:t>
            </a:fld>
            <a:endParaRPr lang="pt-BR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40C1D20-0296-4742-8949-82A8E34ADB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4179" y="2457314"/>
            <a:ext cx="6563641" cy="19433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0743DDE-34D8-47A9-9E72-29A85C54B0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4179" y="2390630"/>
            <a:ext cx="6563641" cy="20767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C633B81-0644-4265-9FA8-45CA6C7046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4179" y="2319182"/>
            <a:ext cx="6563641" cy="22196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42BE316-86A1-4DA8-ADD5-F232CF3AE56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4179" y="2247735"/>
            <a:ext cx="6563641" cy="236253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8B72634-8F86-4C57-B1FB-9ABD14117C5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4179" y="2171524"/>
            <a:ext cx="6563641" cy="251495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37E4B8F-267D-4CBB-9DF1-D4418716899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4179" y="2104840"/>
            <a:ext cx="6563641" cy="264832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6D38BEB-1523-4F89-973C-558B552388D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4179" y="2033392"/>
            <a:ext cx="6563641" cy="279121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84B509A-E73A-4B7F-9093-41EA4415851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4179" y="1961945"/>
            <a:ext cx="6563641" cy="293410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285DAB2-D905-4F4A-81D9-99A3BCD8175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4179" y="1890498"/>
            <a:ext cx="6563641" cy="307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6280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8E4A2EF-1E5F-44D9-ADBC-7C6855FA77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324522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A8F9A71-261C-4731-B52C-AC83B9BAE8E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D020A9-70D8-4634-9799-3B26279DC0B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C70072-C151-458A-A8C0-0053E096A06B}"/>
              </a:ext>
            </a:extLst>
          </p:cNvPr>
          <p:cNvSpPr txBox="1"/>
          <p:nvPr/>
        </p:nvSpPr>
        <p:spPr>
          <a:xfrm>
            <a:off x="3803374" y="1277034"/>
            <a:ext cx="39226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>
                <a:latin typeface="Arial" panose="020B0604020202020204" pitchFamily="34" charset="0"/>
                <a:cs typeface="Arial" panose="020B0604020202020204" pitchFamily="34" charset="0"/>
              </a:rPr>
              <a:t>INTRODUÇÃO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9BD5EF-088F-4BE1-8DFB-ED0BA047F328}"/>
              </a:ext>
            </a:extLst>
          </p:cNvPr>
          <p:cNvSpPr txBox="1"/>
          <p:nvPr/>
        </p:nvSpPr>
        <p:spPr>
          <a:xfrm>
            <a:off x="576470" y="2055633"/>
            <a:ext cx="1144325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 Na natureza há muitos fenômenos modelados a partir de equações, obtidas através de observação. Contudo, há fenômenos da natureza em que é difícil modelar através de equações.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2182D8-78A6-4100-8E49-CB9CE5B8A00D}"/>
              </a:ext>
            </a:extLst>
          </p:cNvPr>
          <p:cNvSpPr txBox="1"/>
          <p:nvPr/>
        </p:nvSpPr>
        <p:spPr>
          <a:xfrm>
            <a:off x="576470" y="4014420"/>
            <a:ext cx="1043608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Nesse sentido, foram desenvolvidas modelagens utilizando </a:t>
            </a:r>
            <a:r>
              <a:rPr lang="pt-BR" sz="2400" b="1" dirty="0">
                <a:latin typeface="Arial" panose="020B0604020202020204" pitchFamily="34" charset="0"/>
                <a:cs typeface="Arial" panose="020B0604020202020204" pitchFamily="34" charset="0"/>
              </a:rPr>
              <a:t>Sistemas Complexos.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BDF421C5-5368-4D85-8226-AA91219888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26226B-C0C2-4B17-A082-80AA50481BD0}" type="slidenum">
              <a:rPr lang="pt-BR" smtClean="0"/>
              <a:t>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364160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8F9A71-261C-4731-B52C-AC83B9BAE8E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D020A9-70D8-4634-9799-3B26279DC0B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E4A2EF-1E5F-44D9-ADBC-7C6855FA77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324522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FACF97C-C9A6-4471-B42E-AF39B899A941}"/>
              </a:ext>
            </a:extLst>
          </p:cNvPr>
          <p:cNvSpPr txBox="1"/>
          <p:nvPr/>
        </p:nvSpPr>
        <p:spPr>
          <a:xfrm>
            <a:off x="1087901" y="2192447"/>
            <a:ext cx="1001619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0B598874-9CD3-4763-9C15-CADF34FCE9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26226B-C0C2-4B17-A082-80AA50481BD0}" type="slidenum">
              <a:rPr lang="pt-BR" smtClean="0"/>
              <a:t>20</a:t>
            </a:fld>
            <a:endParaRPr lang="pt-BR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40C1D20-0296-4742-8949-82A8E34ADB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4179" y="2457314"/>
            <a:ext cx="6563641" cy="19433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0743DDE-34D8-47A9-9E72-29A85C54B0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4179" y="2390630"/>
            <a:ext cx="6563641" cy="20767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C633B81-0644-4265-9FA8-45CA6C7046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4179" y="2319182"/>
            <a:ext cx="6563641" cy="22196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42BE316-86A1-4DA8-ADD5-F232CF3AE56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4179" y="2247735"/>
            <a:ext cx="6563641" cy="236253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8B72634-8F86-4C57-B1FB-9ABD14117C5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4179" y="2171524"/>
            <a:ext cx="6563641" cy="251495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37E4B8F-267D-4CBB-9DF1-D4418716899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4179" y="2104840"/>
            <a:ext cx="6563641" cy="264832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6D38BEB-1523-4F89-973C-558B552388D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4179" y="2033392"/>
            <a:ext cx="6563641" cy="279121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84B509A-E73A-4B7F-9093-41EA4415851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4179" y="1961945"/>
            <a:ext cx="6563641" cy="293410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285DAB2-D905-4F4A-81D9-99A3BCD8175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4179" y="1890498"/>
            <a:ext cx="6563641" cy="307700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F297959-CC88-4C22-85F0-929C0B42583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4179" y="1819050"/>
            <a:ext cx="6563641" cy="3219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1799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8F9A71-261C-4731-B52C-AC83B9BAE8E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D020A9-70D8-4634-9799-3B26279DC0B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E4A2EF-1E5F-44D9-ADBC-7C6855FA77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324522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FACF97C-C9A6-4471-B42E-AF39B899A941}"/>
              </a:ext>
            </a:extLst>
          </p:cNvPr>
          <p:cNvSpPr txBox="1"/>
          <p:nvPr/>
        </p:nvSpPr>
        <p:spPr>
          <a:xfrm>
            <a:off x="1087901" y="2192447"/>
            <a:ext cx="1001619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0B598874-9CD3-4763-9C15-CADF34FCE9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26226B-C0C2-4B17-A082-80AA50481BD0}" type="slidenum">
              <a:rPr lang="pt-BR" smtClean="0"/>
              <a:t>21</a:t>
            </a:fld>
            <a:endParaRPr lang="pt-BR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40C1D20-0296-4742-8949-82A8E34ADB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4179" y="2457314"/>
            <a:ext cx="6563641" cy="19433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0743DDE-34D8-47A9-9E72-29A85C54B0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4179" y="2390630"/>
            <a:ext cx="6563641" cy="20767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C633B81-0644-4265-9FA8-45CA6C7046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4179" y="2319182"/>
            <a:ext cx="6563641" cy="22196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42BE316-86A1-4DA8-ADD5-F232CF3AE56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4179" y="2247735"/>
            <a:ext cx="6563641" cy="236253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8B72634-8F86-4C57-B1FB-9ABD14117C5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4179" y="2171524"/>
            <a:ext cx="6563641" cy="251495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37E4B8F-267D-4CBB-9DF1-D4418716899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4179" y="2104840"/>
            <a:ext cx="6563641" cy="264832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6D38BEB-1523-4F89-973C-558B552388D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4179" y="2033392"/>
            <a:ext cx="6563641" cy="279121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84B509A-E73A-4B7F-9093-41EA4415851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4179" y="1961945"/>
            <a:ext cx="6563641" cy="293410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285DAB2-D905-4F4A-81D9-99A3BCD8175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4179" y="1890498"/>
            <a:ext cx="6563641" cy="307700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F297959-CC88-4C22-85F0-929C0B42583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4179" y="1819050"/>
            <a:ext cx="6563641" cy="321989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A86C413-11A5-48C2-95AB-0025378546A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4179" y="1747603"/>
            <a:ext cx="6563641" cy="3362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0266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8F9A71-261C-4731-B52C-AC83B9BAE8E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D020A9-70D8-4634-9799-3B26279DC0B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E4A2EF-1E5F-44D9-ADBC-7C6855FA77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324522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FACF97C-C9A6-4471-B42E-AF39B899A941}"/>
              </a:ext>
            </a:extLst>
          </p:cNvPr>
          <p:cNvSpPr txBox="1"/>
          <p:nvPr/>
        </p:nvSpPr>
        <p:spPr>
          <a:xfrm>
            <a:off x="1087901" y="2192447"/>
            <a:ext cx="1001619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0B598874-9CD3-4763-9C15-CADF34FCE9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26226B-C0C2-4B17-A082-80AA50481BD0}" type="slidenum">
              <a:rPr lang="pt-BR" smtClean="0"/>
              <a:t>22</a:t>
            </a:fld>
            <a:endParaRPr lang="pt-BR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40C1D20-0296-4742-8949-82A8E34ADB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4179" y="2457314"/>
            <a:ext cx="6563641" cy="19433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0743DDE-34D8-47A9-9E72-29A85C54B0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4179" y="2390630"/>
            <a:ext cx="6563641" cy="20767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C633B81-0644-4265-9FA8-45CA6C7046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4179" y="2319182"/>
            <a:ext cx="6563641" cy="22196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42BE316-86A1-4DA8-ADD5-F232CF3AE56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4179" y="2247735"/>
            <a:ext cx="6563641" cy="236253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8B72634-8F86-4C57-B1FB-9ABD14117C5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4179" y="2171524"/>
            <a:ext cx="6563641" cy="251495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37E4B8F-267D-4CBB-9DF1-D4418716899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4179" y="2104840"/>
            <a:ext cx="6563641" cy="264832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6D38BEB-1523-4F89-973C-558B552388D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4179" y="2033392"/>
            <a:ext cx="6563641" cy="279121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84B509A-E73A-4B7F-9093-41EA4415851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4179" y="1961945"/>
            <a:ext cx="6563641" cy="293410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285DAB2-D905-4F4A-81D9-99A3BCD8175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4179" y="1890498"/>
            <a:ext cx="6563641" cy="307700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F297959-CC88-4C22-85F0-929C0B42583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4179" y="1819050"/>
            <a:ext cx="6563641" cy="321989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A86C413-11A5-48C2-95AB-0025378546A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4179" y="1747603"/>
            <a:ext cx="6563641" cy="336279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1702342-3473-472D-95D3-45F1E433F2F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4179" y="1685681"/>
            <a:ext cx="6563641" cy="3486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948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8F9A71-261C-4731-B52C-AC83B9BAE8E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D020A9-70D8-4634-9799-3B26279DC0B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E4A2EF-1E5F-44D9-ADBC-7C6855FA77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324522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FACF97C-C9A6-4471-B42E-AF39B899A941}"/>
              </a:ext>
            </a:extLst>
          </p:cNvPr>
          <p:cNvSpPr txBox="1"/>
          <p:nvPr/>
        </p:nvSpPr>
        <p:spPr>
          <a:xfrm>
            <a:off x="1087901" y="2192447"/>
            <a:ext cx="1001619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0B598874-9CD3-4763-9C15-CADF34FCE9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26226B-C0C2-4B17-A082-80AA50481BD0}" type="slidenum">
              <a:rPr lang="pt-BR" smtClean="0"/>
              <a:t>23</a:t>
            </a:fld>
            <a:endParaRPr lang="pt-BR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40C1D20-0296-4742-8949-82A8E34ADB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4179" y="2457314"/>
            <a:ext cx="6563641" cy="19433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0743DDE-34D8-47A9-9E72-29A85C54B0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4179" y="2390630"/>
            <a:ext cx="6563641" cy="20767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C633B81-0644-4265-9FA8-45CA6C7046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4179" y="2319182"/>
            <a:ext cx="6563641" cy="22196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42BE316-86A1-4DA8-ADD5-F232CF3AE56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4179" y="2247735"/>
            <a:ext cx="6563641" cy="236253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8B72634-8F86-4C57-B1FB-9ABD14117C5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4179" y="2171524"/>
            <a:ext cx="6563641" cy="251495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37E4B8F-267D-4CBB-9DF1-D4418716899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4179" y="2104840"/>
            <a:ext cx="6563641" cy="264832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6D38BEB-1523-4F89-973C-558B552388D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4179" y="2033392"/>
            <a:ext cx="6563641" cy="279121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84B509A-E73A-4B7F-9093-41EA4415851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4179" y="1961945"/>
            <a:ext cx="6563641" cy="293410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285DAB2-D905-4F4A-81D9-99A3BCD8175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4179" y="1890498"/>
            <a:ext cx="6563641" cy="307700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F297959-CC88-4C22-85F0-929C0B42583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4179" y="1819050"/>
            <a:ext cx="6563641" cy="321989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A86C413-11A5-48C2-95AB-0025378546A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4179" y="1747603"/>
            <a:ext cx="6563641" cy="336279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1702342-3473-472D-95D3-45F1E433F2F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4179" y="1685681"/>
            <a:ext cx="6563641" cy="348663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F96C2D7-C277-409D-90D3-19600067C6D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4179" y="1604708"/>
            <a:ext cx="6563641" cy="3648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4186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8F9A71-261C-4731-B52C-AC83B9BAE8E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D020A9-70D8-4634-9799-3B26279DC0B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E4A2EF-1E5F-44D9-ADBC-7C6855FA77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324522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FACF97C-C9A6-4471-B42E-AF39B899A941}"/>
              </a:ext>
            </a:extLst>
          </p:cNvPr>
          <p:cNvSpPr txBox="1"/>
          <p:nvPr/>
        </p:nvSpPr>
        <p:spPr>
          <a:xfrm>
            <a:off x="1087901" y="2192447"/>
            <a:ext cx="1001619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0B598874-9CD3-4763-9C15-CADF34FCE9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26226B-C0C2-4B17-A082-80AA50481BD0}" type="slidenum">
              <a:rPr lang="pt-BR" smtClean="0"/>
              <a:t>24</a:t>
            </a:fld>
            <a:endParaRPr lang="pt-BR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40C1D20-0296-4742-8949-82A8E34ADB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4179" y="2457314"/>
            <a:ext cx="6563641" cy="19433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0743DDE-34D8-47A9-9E72-29A85C54B0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4179" y="2390630"/>
            <a:ext cx="6563641" cy="20767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C633B81-0644-4265-9FA8-45CA6C7046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4179" y="2319182"/>
            <a:ext cx="6563641" cy="22196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42BE316-86A1-4DA8-ADD5-F232CF3AE56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4179" y="2247735"/>
            <a:ext cx="6563641" cy="236253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8B72634-8F86-4C57-B1FB-9ABD14117C5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4179" y="2171524"/>
            <a:ext cx="6563641" cy="251495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37E4B8F-267D-4CBB-9DF1-D4418716899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4179" y="2104840"/>
            <a:ext cx="6563641" cy="264832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6D38BEB-1523-4F89-973C-558B552388D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4179" y="2033392"/>
            <a:ext cx="6563641" cy="279121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84B509A-E73A-4B7F-9093-41EA4415851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4179" y="1961945"/>
            <a:ext cx="6563641" cy="293410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285DAB2-D905-4F4A-81D9-99A3BCD8175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4179" y="1890498"/>
            <a:ext cx="6563641" cy="307700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F297959-CC88-4C22-85F0-929C0B42583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4179" y="1819050"/>
            <a:ext cx="6563641" cy="321989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A86C413-11A5-48C2-95AB-0025378546A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4179" y="1747603"/>
            <a:ext cx="6563641" cy="336279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1702342-3473-472D-95D3-45F1E433F2F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4179" y="1685681"/>
            <a:ext cx="6563641" cy="348663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F96C2D7-C277-409D-90D3-19600067C6D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4179" y="1604708"/>
            <a:ext cx="6563641" cy="364858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D14C3F9-8C01-43E3-ADBE-EB1B38DEB80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4179" y="1533260"/>
            <a:ext cx="6563641" cy="3791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0842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8F9A71-261C-4731-B52C-AC83B9BAE8E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D020A9-70D8-4634-9799-3B26279DC0B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E4A2EF-1E5F-44D9-ADBC-7C6855FA77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324522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FACF97C-C9A6-4471-B42E-AF39B899A941}"/>
              </a:ext>
            </a:extLst>
          </p:cNvPr>
          <p:cNvSpPr txBox="1"/>
          <p:nvPr/>
        </p:nvSpPr>
        <p:spPr>
          <a:xfrm>
            <a:off x="1087901" y="2192447"/>
            <a:ext cx="1001619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0B598874-9CD3-4763-9C15-CADF34FCE9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26226B-C0C2-4B17-A082-80AA50481BD0}" type="slidenum">
              <a:rPr lang="pt-BR" smtClean="0"/>
              <a:t>25</a:t>
            </a:fld>
            <a:endParaRPr lang="pt-BR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40C1D20-0296-4742-8949-82A8E34ADB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4179" y="2457314"/>
            <a:ext cx="6563641" cy="19433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0743DDE-34D8-47A9-9E72-29A85C54B0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4179" y="2390630"/>
            <a:ext cx="6563641" cy="20767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C633B81-0644-4265-9FA8-45CA6C7046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4179" y="2319182"/>
            <a:ext cx="6563641" cy="22196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42BE316-86A1-4DA8-ADD5-F232CF3AE56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4179" y="2247735"/>
            <a:ext cx="6563641" cy="236253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8B72634-8F86-4C57-B1FB-9ABD14117C5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4179" y="2171524"/>
            <a:ext cx="6563641" cy="251495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37E4B8F-267D-4CBB-9DF1-D4418716899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4179" y="2104840"/>
            <a:ext cx="6563641" cy="264832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6D38BEB-1523-4F89-973C-558B552388D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4179" y="2033392"/>
            <a:ext cx="6563641" cy="279121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84B509A-E73A-4B7F-9093-41EA4415851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4179" y="1961945"/>
            <a:ext cx="6563641" cy="293410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285DAB2-D905-4F4A-81D9-99A3BCD8175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4179" y="1890498"/>
            <a:ext cx="6563641" cy="307700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F297959-CC88-4C22-85F0-929C0B42583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4179" y="1819050"/>
            <a:ext cx="6563641" cy="321989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A86C413-11A5-48C2-95AB-0025378546A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4179" y="1747603"/>
            <a:ext cx="6563641" cy="336279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1702342-3473-472D-95D3-45F1E433F2F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4179" y="1685681"/>
            <a:ext cx="6563641" cy="348663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F96C2D7-C277-409D-90D3-19600067C6D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4179" y="1604708"/>
            <a:ext cx="6563641" cy="364858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D14C3F9-8C01-43E3-ADBE-EB1B38DEB80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4179" y="1533260"/>
            <a:ext cx="6563641" cy="379147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190DAE6-8697-4887-AE31-7C099C493359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4179" y="1466576"/>
            <a:ext cx="6563641" cy="3924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4154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8F9A71-261C-4731-B52C-AC83B9BAE8E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D020A9-70D8-4634-9799-3B26279DC0B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E4A2EF-1E5F-44D9-ADBC-7C6855FA77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324522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FACF97C-C9A6-4471-B42E-AF39B899A941}"/>
              </a:ext>
            </a:extLst>
          </p:cNvPr>
          <p:cNvSpPr txBox="1"/>
          <p:nvPr/>
        </p:nvSpPr>
        <p:spPr>
          <a:xfrm>
            <a:off x="1087901" y="2192447"/>
            <a:ext cx="1001619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0B598874-9CD3-4763-9C15-CADF34FCE9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26226B-C0C2-4B17-A082-80AA50481BD0}" type="slidenum">
              <a:rPr lang="pt-BR" smtClean="0"/>
              <a:t>26</a:t>
            </a:fld>
            <a:endParaRPr lang="pt-BR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40C1D20-0296-4742-8949-82A8E34ADB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4179" y="2457314"/>
            <a:ext cx="6563641" cy="19433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0743DDE-34D8-47A9-9E72-29A85C54B0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4179" y="2390630"/>
            <a:ext cx="6563641" cy="20767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C633B81-0644-4265-9FA8-45CA6C7046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4179" y="2319182"/>
            <a:ext cx="6563641" cy="22196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42BE316-86A1-4DA8-ADD5-F232CF3AE56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4179" y="2247735"/>
            <a:ext cx="6563641" cy="236253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8B72634-8F86-4C57-B1FB-9ABD14117C5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4179" y="2171524"/>
            <a:ext cx="6563641" cy="251495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37E4B8F-267D-4CBB-9DF1-D4418716899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4179" y="2104840"/>
            <a:ext cx="6563641" cy="264832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6D38BEB-1523-4F89-973C-558B552388D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4179" y="2033392"/>
            <a:ext cx="6563641" cy="279121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84B509A-E73A-4B7F-9093-41EA4415851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4179" y="1961945"/>
            <a:ext cx="6563641" cy="293410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285DAB2-D905-4F4A-81D9-99A3BCD8175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4179" y="1890498"/>
            <a:ext cx="6563641" cy="307700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F297959-CC88-4C22-85F0-929C0B42583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4179" y="1819050"/>
            <a:ext cx="6563641" cy="321989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A86C413-11A5-48C2-95AB-0025378546A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4179" y="1747603"/>
            <a:ext cx="6563641" cy="336279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1702342-3473-472D-95D3-45F1E433F2F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4179" y="1685681"/>
            <a:ext cx="6563641" cy="348663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F96C2D7-C277-409D-90D3-19600067C6D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4179" y="1604708"/>
            <a:ext cx="6563641" cy="364858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D14C3F9-8C01-43E3-ADBE-EB1B38DEB80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4179" y="1533260"/>
            <a:ext cx="6563641" cy="379147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190DAE6-8697-4887-AE31-7C099C493359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4179" y="1466576"/>
            <a:ext cx="6563641" cy="392484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43A9481-C80A-4BC3-BDA0-1C879603B209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4179" y="1376076"/>
            <a:ext cx="6563641" cy="4105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4495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8F9A71-261C-4731-B52C-AC83B9BAE8E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D020A9-70D8-4634-9799-3B26279DC0B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E4A2EF-1E5F-44D9-ADBC-7C6855FA77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324522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FACF97C-C9A6-4471-B42E-AF39B899A941}"/>
              </a:ext>
            </a:extLst>
          </p:cNvPr>
          <p:cNvSpPr txBox="1"/>
          <p:nvPr/>
        </p:nvSpPr>
        <p:spPr>
          <a:xfrm>
            <a:off x="1087901" y="2192447"/>
            <a:ext cx="1001619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0B598874-9CD3-4763-9C15-CADF34FCE9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26226B-C0C2-4B17-A082-80AA50481BD0}" type="slidenum">
              <a:rPr lang="pt-BR" smtClean="0"/>
              <a:t>27</a:t>
            </a:fld>
            <a:endParaRPr lang="pt-BR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3D23C3D-8236-453B-9C6B-E749EE32C2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1329" y="1180493"/>
            <a:ext cx="4934269" cy="4332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4738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8F9A71-261C-4731-B52C-AC83B9BAE8E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D020A9-70D8-4634-9799-3B26279DC0B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E4A2EF-1E5F-44D9-ADBC-7C6855FA77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324522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FACF97C-C9A6-4471-B42E-AF39B899A941}"/>
              </a:ext>
            </a:extLst>
          </p:cNvPr>
          <p:cNvSpPr txBox="1"/>
          <p:nvPr/>
        </p:nvSpPr>
        <p:spPr>
          <a:xfrm>
            <a:off x="1087901" y="2192447"/>
            <a:ext cx="1001619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0B598874-9CD3-4763-9C15-CADF34FCE9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26226B-C0C2-4B17-A082-80AA50481BD0}" type="slidenum">
              <a:rPr lang="pt-BR" smtClean="0"/>
              <a:t>28</a:t>
            </a:fld>
            <a:endParaRPr lang="pt-BR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F104096-51C0-4BEA-BE1F-140490A962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5518" y="1215865"/>
            <a:ext cx="5372894" cy="4519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0603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8F9A71-261C-4731-B52C-AC83B9BAE8E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D020A9-70D8-4634-9799-3B26279DC0B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E4A2EF-1E5F-44D9-ADBC-7C6855FA77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324522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EC70072-C151-458A-A8C0-0053E096A06B}"/>
              </a:ext>
            </a:extLst>
          </p:cNvPr>
          <p:cNvSpPr txBox="1"/>
          <p:nvPr/>
        </p:nvSpPr>
        <p:spPr>
          <a:xfrm>
            <a:off x="2003286" y="1197412"/>
            <a:ext cx="866471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>
                <a:latin typeface="Arial" panose="020B0604020202020204" pitchFamily="34" charset="0"/>
                <a:cs typeface="Arial" panose="020B0604020202020204" pitchFamily="34" charset="0"/>
              </a:rPr>
              <a:t>REVISÃO DE LITERATURA: Classificação de Wolfram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ACF97C-C9A6-4471-B42E-AF39B899A941}"/>
              </a:ext>
            </a:extLst>
          </p:cNvPr>
          <p:cNvSpPr txBox="1"/>
          <p:nvPr/>
        </p:nvSpPr>
        <p:spPr>
          <a:xfrm>
            <a:off x="1087901" y="2192447"/>
            <a:ext cx="1001619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0B598874-9CD3-4763-9C15-CADF34FCE9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26226B-C0C2-4B17-A082-80AA50481BD0}" type="slidenum">
              <a:rPr lang="pt-BR" smtClean="0"/>
              <a:t>29</a:t>
            </a:fld>
            <a:endParaRPr lang="pt-B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D96E70-79C6-40F6-A0B2-4CBB6B439C39}"/>
              </a:ext>
            </a:extLst>
          </p:cNvPr>
          <p:cNvSpPr txBox="1"/>
          <p:nvPr/>
        </p:nvSpPr>
        <p:spPr>
          <a:xfrm>
            <a:off x="333830" y="3063567"/>
            <a:ext cx="1199069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Wolfram classificou o comportamento das regras do Autômato Celular Elementar em quatro classes distintas</a:t>
            </a:r>
          </a:p>
        </p:txBody>
      </p:sp>
    </p:spTree>
    <p:extLst>
      <p:ext uri="{BB962C8B-B14F-4D97-AF65-F5344CB8AC3E}">
        <p14:creationId xmlns:p14="http://schemas.microsoft.com/office/powerpoint/2010/main" val="16709609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8F9A71-261C-4731-B52C-AC83B9BAE8E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D020A9-70D8-4634-9799-3B26279DC0B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E4A2EF-1E5F-44D9-ADBC-7C6855FA77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324522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EC70072-C151-458A-A8C0-0053E096A06B}"/>
              </a:ext>
            </a:extLst>
          </p:cNvPr>
          <p:cNvSpPr txBox="1"/>
          <p:nvPr/>
        </p:nvSpPr>
        <p:spPr>
          <a:xfrm>
            <a:off x="3803374" y="1277034"/>
            <a:ext cx="39226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>
                <a:latin typeface="Arial" panose="020B0604020202020204" pitchFamily="34" charset="0"/>
                <a:cs typeface="Arial" panose="020B0604020202020204" pitchFamily="34" charset="0"/>
              </a:rPr>
              <a:t>INTRODUÇÃO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F13B3FF5-35D0-4ED3-A161-7F7A316A7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26226B-C0C2-4B17-A082-80AA50481BD0}" type="slidenum">
              <a:rPr lang="pt-BR" smtClean="0"/>
              <a:t>3</a:t>
            </a:fld>
            <a:endParaRPr lang="pt-BR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57EC32A-4EEC-459F-9596-548AD8615F13}"/>
              </a:ext>
            </a:extLst>
          </p:cNvPr>
          <p:cNvSpPr txBox="1"/>
          <p:nvPr/>
        </p:nvSpPr>
        <p:spPr>
          <a:xfrm>
            <a:off x="380999" y="1786286"/>
            <a:ext cx="11564257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800" dirty="0">
                <a:latin typeface="Arial" panose="020B0604020202020204" pitchFamily="34" charset="0"/>
                <a:cs typeface="Arial" panose="020B0604020202020204" pitchFamily="34" charset="0"/>
              </a:rPr>
              <a:t> Modelos muito estudados na área de sistemas complexos são os Autômatos Celulares, que são utilizados para modelagem de comportamentos:</a:t>
            </a:r>
          </a:p>
          <a:p>
            <a:endParaRPr lang="pt-BR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800" dirty="0">
                <a:latin typeface="Arial" panose="020B0604020202020204" pitchFamily="34" charset="0"/>
                <a:cs typeface="Arial" panose="020B0604020202020204" pitchFamily="34" charset="0"/>
              </a:rPr>
              <a:t>Sociais.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800" dirty="0">
                <a:latin typeface="Arial" panose="020B0604020202020204" pitchFamily="34" charset="0"/>
                <a:cs typeface="Arial" panose="020B0604020202020204" pitchFamily="34" charset="0"/>
              </a:rPr>
              <a:t>Ambientais.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800" dirty="0">
                <a:latin typeface="Arial" panose="020B0604020202020204" pitchFamily="34" charset="0"/>
                <a:cs typeface="Arial" panose="020B0604020202020204" pitchFamily="34" charset="0"/>
              </a:rPr>
              <a:t>Biológicos.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800" dirty="0">
                <a:latin typeface="Arial" panose="020B0604020202020204" pitchFamily="34" charset="0"/>
                <a:cs typeface="Arial" panose="020B0604020202020204" pitchFamily="34" charset="0"/>
              </a:rPr>
              <a:t>Computacionais.</a:t>
            </a:r>
          </a:p>
        </p:txBody>
      </p:sp>
    </p:spTree>
    <p:extLst>
      <p:ext uri="{BB962C8B-B14F-4D97-AF65-F5344CB8AC3E}">
        <p14:creationId xmlns:p14="http://schemas.microsoft.com/office/powerpoint/2010/main" val="16571206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8F9A71-261C-4731-B52C-AC83B9BAE8E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D020A9-70D8-4634-9799-3B26279DC0B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C70072-C151-458A-A8C0-0053E096A06B}"/>
              </a:ext>
            </a:extLst>
          </p:cNvPr>
          <p:cNvSpPr txBox="1"/>
          <p:nvPr/>
        </p:nvSpPr>
        <p:spPr>
          <a:xfrm>
            <a:off x="2003286" y="1197412"/>
            <a:ext cx="866471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>
                <a:latin typeface="Arial" panose="020B0604020202020204" pitchFamily="34" charset="0"/>
                <a:cs typeface="Arial" panose="020B0604020202020204" pitchFamily="34" charset="0"/>
              </a:rPr>
              <a:t>REVISÃO DE LITERATURA: Classificação de Wolfram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ACF97C-C9A6-4471-B42E-AF39B899A941}"/>
              </a:ext>
            </a:extLst>
          </p:cNvPr>
          <p:cNvSpPr txBox="1"/>
          <p:nvPr/>
        </p:nvSpPr>
        <p:spPr>
          <a:xfrm>
            <a:off x="1087901" y="2192447"/>
            <a:ext cx="1001619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0B598874-9CD3-4763-9C15-CADF34FCE9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26226B-C0C2-4B17-A082-80AA50481BD0}" type="slidenum">
              <a:rPr lang="pt-BR" smtClean="0"/>
              <a:t>30</a:t>
            </a:fld>
            <a:endParaRPr lang="pt-BR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345222B-966B-4A37-8F2F-DBD941571C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3150"/>
            <a:ext cx="7555139" cy="548305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42EE7EF-6CAA-4ED9-95B1-46C1AA7D88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1411" y="714746"/>
            <a:ext cx="4848225" cy="120015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731D318-3877-4993-A89C-847203FA80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9049" y="2208352"/>
            <a:ext cx="4552950" cy="107632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357EBC0-5379-43FA-B5AB-73C1FCF11D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30861" y="3437047"/>
            <a:ext cx="4829175" cy="1143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7E83B72-53E4-4D3A-AC4E-448CB3748F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00482" y="4804930"/>
            <a:ext cx="4619625" cy="1220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2082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8F9A71-261C-4731-B52C-AC83B9BAE8E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D020A9-70D8-4634-9799-3B26279DC0B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E4A2EF-1E5F-44D9-ADBC-7C6855FA77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324522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EC70072-C151-458A-A8C0-0053E096A06B}"/>
              </a:ext>
            </a:extLst>
          </p:cNvPr>
          <p:cNvSpPr txBox="1"/>
          <p:nvPr/>
        </p:nvSpPr>
        <p:spPr>
          <a:xfrm>
            <a:off x="2003286" y="1197412"/>
            <a:ext cx="86647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>
                <a:latin typeface="Arial" panose="020B0604020202020204" pitchFamily="34" charset="0"/>
                <a:cs typeface="Arial" panose="020B0604020202020204" pitchFamily="34" charset="0"/>
              </a:rPr>
              <a:t>REVISÃO DE LITERATURA: Redes </a:t>
            </a:r>
            <a:r>
              <a:rPr lang="pt-BR" sz="2800" dirty="0" err="1">
                <a:latin typeface="Arial" panose="020B0604020202020204" pitchFamily="34" charset="0"/>
                <a:cs typeface="Arial" panose="020B0604020202020204" pitchFamily="34" charset="0"/>
              </a:rPr>
              <a:t>SmallWorld</a:t>
            </a:r>
            <a:endParaRPr lang="pt-BR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ACF97C-C9A6-4471-B42E-AF39B899A941}"/>
              </a:ext>
            </a:extLst>
          </p:cNvPr>
          <p:cNvSpPr txBox="1"/>
          <p:nvPr/>
        </p:nvSpPr>
        <p:spPr>
          <a:xfrm>
            <a:off x="1087901" y="2192447"/>
            <a:ext cx="1001619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0B598874-9CD3-4763-9C15-CADF34FCE9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26226B-C0C2-4B17-A082-80AA50481BD0}" type="slidenum">
              <a:rPr lang="pt-BR" smtClean="0"/>
              <a:t>31</a:t>
            </a:fld>
            <a:endParaRPr lang="pt-B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6435CC-259A-420A-8C77-C8099583C352}"/>
              </a:ext>
            </a:extLst>
          </p:cNvPr>
          <p:cNvSpPr txBox="1"/>
          <p:nvPr/>
        </p:nvSpPr>
        <p:spPr>
          <a:xfrm>
            <a:off x="381000" y="2001838"/>
            <a:ext cx="1101271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As redes </a:t>
            </a:r>
            <a:r>
              <a:rPr lang="pt-BR" sz="2400" dirty="0" err="1">
                <a:latin typeface="Arial" panose="020B0604020202020204" pitchFamily="34" charset="0"/>
                <a:cs typeface="Arial" panose="020B0604020202020204" pitchFamily="34" charset="0"/>
              </a:rPr>
              <a:t>Smallworld</a:t>
            </a:r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 são redes que é possível estabelecer parâmetros a fim de controlar a </a:t>
            </a:r>
            <a:r>
              <a:rPr lang="pt-BR" sz="2400" dirty="0" err="1">
                <a:latin typeface="Arial" panose="020B0604020202020204" pitchFamily="34" charset="0"/>
                <a:cs typeface="Arial" panose="020B0604020202020204" pitchFamily="34" charset="0"/>
              </a:rPr>
              <a:t>aleatóriedade</a:t>
            </a:r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 das conexões da rede.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59D58D8-5639-4BFD-85DB-0761B85B3E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9914" y="3052294"/>
            <a:ext cx="6704693" cy="2522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6761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8F9A71-261C-4731-B52C-AC83B9BAE8E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D020A9-70D8-4634-9799-3B26279DC0B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E4A2EF-1E5F-44D9-ADBC-7C6855FA77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324522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EC70072-C151-458A-A8C0-0053E096A06B}"/>
              </a:ext>
            </a:extLst>
          </p:cNvPr>
          <p:cNvSpPr txBox="1"/>
          <p:nvPr/>
        </p:nvSpPr>
        <p:spPr>
          <a:xfrm>
            <a:off x="2003286" y="1197412"/>
            <a:ext cx="86647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>
                <a:latin typeface="Arial" panose="020B0604020202020204" pitchFamily="34" charset="0"/>
                <a:cs typeface="Arial" panose="020B0604020202020204" pitchFamily="34" charset="0"/>
              </a:rPr>
              <a:t>MATERIAL E MÉTODOS: Fase de experimento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ACF97C-C9A6-4471-B42E-AF39B899A941}"/>
              </a:ext>
            </a:extLst>
          </p:cNvPr>
          <p:cNvSpPr txBox="1"/>
          <p:nvPr/>
        </p:nvSpPr>
        <p:spPr>
          <a:xfrm>
            <a:off x="1087901" y="2192447"/>
            <a:ext cx="1001619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0B598874-9CD3-4763-9C15-CADF34FCE9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26226B-C0C2-4B17-A082-80AA50481BD0}" type="slidenum">
              <a:rPr lang="pt-BR" smtClean="0"/>
              <a:t>32</a:t>
            </a:fld>
            <a:endParaRPr lang="pt-BR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E26F8DF-C8ED-4C1A-8C26-A7911E25DA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3057" y="2174473"/>
            <a:ext cx="6325884" cy="3142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215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8F9A71-261C-4731-B52C-AC83B9BAE8E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D020A9-70D8-4634-9799-3B26279DC0B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E4A2EF-1E5F-44D9-ADBC-7C6855FA77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324522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FACF97C-C9A6-4471-B42E-AF39B899A941}"/>
              </a:ext>
            </a:extLst>
          </p:cNvPr>
          <p:cNvSpPr txBox="1"/>
          <p:nvPr/>
        </p:nvSpPr>
        <p:spPr>
          <a:xfrm>
            <a:off x="1087901" y="2192447"/>
            <a:ext cx="1001619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0B598874-9CD3-4763-9C15-CADF34FCE9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26226B-C0C2-4B17-A082-80AA50481BD0}" type="slidenum">
              <a:rPr lang="pt-BR" smtClean="0"/>
              <a:t>33</a:t>
            </a:fld>
            <a:endParaRPr lang="pt-BR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4D00026-DED1-44CE-AB63-096775163D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4129" y="1086148"/>
            <a:ext cx="7050037" cy="4528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4648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8F9A71-261C-4731-B52C-AC83B9BAE8E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D020A9-70D8-4634-9799-3B26279DC0B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E4A2EF-1E5F-44D9-ADBC-7C6855FA77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324522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FACF97C-C9A6-4471-B42E-AF39B899A941}"/>
              </a:ext>
            </a:extLst>
          </p:cNvPr>
          <p:cNvSpPr txBox="1"/>
          <p:nvPr/>
        </p:nvSpPr>
        <p:spPr>
          <a:xfrm>
            <a:off x="1087901" y="2192447"/>
            <a:ext cx="1001619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0B598874-9CD3-4763-9C15-CADF34FCE9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26226B-C0C2-4B17-A082-80AA50481BD0}" type="slidenum">
              <a:rPr lang="pt-BR" smtClean="0"/>
              <a:t>34</a:t>
            </a:fld>
            <a:endParaRPr lang="pt-BR"/>
          </a:p>
        </p:txBody>
      </p:sp>
      <p:pic>
        <p:nvPicPr>
          <p:cNvPr id="8" name="Content Placeholder 5">
            <a:extLst>
              <a:ext uri="{FF2B5EF4-FFF2-40B4-BE49-F238E27FC236}">
                <a16:creationId xmlns:a16="http://schemas.microsoft.com/office/drawing/2014/main" id="{69CC09FA-40AC-4659-A472-0D139ED277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193887"/>
            <a:ext cx="8900909" cy="4430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5541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8F9A71-261C-4731-B52C-AC83B9BAE8E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D020A9-70D8-4634-9799-3B26279DC0B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E4A2EF-1E5F-44D9-ADBC-7C6855FA77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324522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FACF97C-C9A6-4471-B42E-AF39B899A941}"/>
              </a:ext>
            </a:extLst>
          </p:cNvPr>
          <p:cNvSpPr txBox="1"/>
          <p:nvPr/>
        </p:nvSpPr>
        <p:spPr>
          <a:xfrm>
            <a:off x="1087901" y="2192447"/>
            <a:ext cx="1001619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0B598874-9CD3-4763-9C15-CADF34FCE9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26226B-C0C2-4B17-A082-80AA50481BD0}" type="slidenum">
              <a:rPr lang="pt-BR" smtClean="0"/>
              <a:t>35</a:t>
            </a:fld>
            <a:endParaRPr lang="pt-BR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ED462A2-4FB3-4A13-A375-6DF40A50F6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7876" y="1270232"/>
            <a:ext cx="8856245" cy="4317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48081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8F9A71-261C-4731-B52C-AC83B9BAE8E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D020A9-70D8-4634-9799-3B26279DC0B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E4A2EF-1E5F-44D9-ADBC-7C6855FA77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324522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EC70072-C151-458A-A8C0-0053E096A06B}"/>
              </a:ext>
            </a:extLst>
          </p:cNvPr>
          <p:cNvSpPr txBox="1"/>
          <p:nvPr/>
        </p:nvSpPr>
        <p:spPr>
          <a:xfrm>
            <a:off x="2003286" y="1197412"/>
            <a:ext cx="86647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>
                <a:latin typeface="Arial" panose="020B0604020202020204" pitchFamily="34" charset="0"/>
                <a:cs typeface="Arial" panose="020B0604020202020204" pitchFamily="34" charset="0"/>
              </a:rPr>
              <a:t>MATERIAL E MÉTODOS: Fase de Análise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ACF97C-C9A6-4471-B42E-AF39B899A941}"/>
              </a:ext>
            </a:extLst>
          </p:cNvPr>
          <p:cNvSpPr txBox="1"/>
          <p:nvPr/>
        </p:nvSpPr>
        <p:spPr>
          <a:xfrm>
            <a:off x="1087901" y="2192447"/>
            <a:ext cx="1001619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0B598874-9CD3-4763-9C15-CADF34FCE9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26226B-C0C2-4B17-A082-80AA50481BD0}" type="slidenum">
              <a:rPr lang="pt-BR" smtClean="0"/>
              <a:t>36</a:t>
            </a:fld>
            <a:endParaRPr lang="pt-BR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D5AE317-6442-4D3F-BD38-C45E9A61DA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9405" y="2535692"/>
            <a:ext cx="6243270" cy="2681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9786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8F9A71-261C-4731-B52C-AC83B9BAE8E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D020A9-70D8-4634-9799-3B26279DC0B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E4A2EF-1E5F-44D9-ADBC-7C6855FA77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324522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EC70072-C151-458A-A8C0-0053E096A06B}"/>
              </a:ext>
            </a:extLst>
          </p:cNvPr>
          <p:cNvSpPr txBox="1"/>
          <p:nvPr/>
        </p:nvSpPr>
        <p:spPr>
          <a:xfrm>
            <a:off x="2003286" y="1197412"/>
            <a:ext cx="866471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>
                <a:latin typeface="Arial" panose="020B0604020202020204" pitchFamily="34" charset="0"/>
                <a:cs typeface="Arial" panose="020B0604020202020204" pitchFamily="34" charset="0"/>
              </a:rPr>
              <a:t>MATERIAL E MÉTODOS: Fase de Tratamento de exceções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ACF97C-C9A6-4471-B42E-AF39B899A941}"/>
              </a:ext>
            </a:extLst>
          </p:cNvPr>
          <p:cNvSpPr txBox="1"/>
          <p:nvPr/>
        </p:nvSpPr>
        <p:spPr>
          <a:xfrm>
            <a:off x="1087901" y="2192447"/>
            <a:ext cx="1001619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0B598874-9CD3-4763-9C15-CADF34FCE9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26226B-C0C2-4B17-A082-80AA50481BD0}" type="slidenum">
              <a:rPr lang="pt-BR" smtClean="0"/>
              <a:t>37</a:t>
            </a:fld>
            <a:endParaRPr lang="pt-B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84E96B3-DB58-496A-8006-33B5AE97954B}"/>
              </a:ext>
            </a:extLst>
          </p:cNvPr>
          <p:cNvSpPr txBox="1"/>
          <p:nvPr/>
        </p:nvSpPr>
        <p:spPr>
          <a:xfrm>
            <a:off x="835596" y="3083912"/>
            <a:ext cx="1100009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b="0" i="0" dirty="0">
                <a:effectLst/>
                <a:latin typeface="Arial" panose="020B0604020202020204" pitchFamily="34" charset="0"/>
              </a:rPr>
              <a:t>Segundo </a:t>
            </a:r>
            <a:r>
              <a:rPr lang="pt-BR" sz="2400" b="0" i="0" dirty="0" err="1">
                <a:effectLst/>
                <a:latin typeface="Arial" panose="020B0604020202020204" pitchFamily="34" charset="0"/>
              </a:rPr>
              <a:t>Morettin</a:t>
            </a:r>
            <a:r>
              <a:rPr lang="pt-BR" sz="2400" b="0" i="0" dirty="0">
                <a:effectLst/>
                <a:latin typeface="Arial" panose="020B0604020202020204" pitchFamily="34" charset="0"/>
              </a:rPr>
              <a:t> (2015), a moda entre tr</a:t>
            </a:r>
            <a:r>
              <a:rPr lang="pt-BR" sz="2400" dirty="0">
                <a:latin typeface="Arial" panose="020B0604020202020204" pitchFamily="34" charset="0"/>
              </a:rPr>
              <a:t>ê</a:t>
            </a:r>
            <a:r>
              <a:rPr lang="pt-BR" sz="2400" b="0" i="0" dirty="0">
                <a:effectLst/>
                <a:latin typeface="Arial" panose="020B0604020202020204" pitchFamily="34" charset="0"/>
              </a:rPr>
              <a:t>s valores pode trazer valores inconclusivos, por exemplo no caso da moda x(1,2,3). Nessa etapa foram feitos mais diagramas para validar as redes que foram inconclusivas.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302966109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8F9A71-261C-4731-B52C-AC83B9BAE8E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D020A9-70D8-4634-9799-3B26279DC0B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E4A2EF-1E5F-44D9-ADBC-7C6855FA77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324522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EC70072-C151-458A-A8C0-0053E096A06B}"/>
              </a:ext>
            </a:extLst>
          </p:cNvPr>
          <p:cNvSpPr txBox="1"/>
          <p:nvPr/>
        </p:nvSpPr>
        <p:spPr>
          <a:xfrm>
            <a:off x="2003286" y="1197412"/>
            <a:ext cx="86647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>
                <a:latin typeface="Arial" panose="020B0604020202020204" pitchFamily="34" charset="0"/>
                <a:cs typeface="Arial" panose="020B0604020202020204" pitchFamily="34" charset="0"/>
              </a:rPr>
              <a:t>RESULTADOS E DISCUSSÃO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0B598874-9CD3-4763-9C15-CADF34FCE9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26226B-C0C2-4B17-A082-80AA50481BD0}" type="slidenum">
              <a:rPr lang="pt-BR" smtClean="0"/>
              <a:t>38</a:t>
            </a:fld>
            <a:endParaRPr lang="pt-B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84E96B3-DB58-496A-8006-33B5AE97954B}"/>
              </a:ext>
            </a:extLst>
          </p:cNvPr>
          <p:cNvSpPr txBox="1"/>
          <p:nvPr/>
        </p:nvSpPr>
        <p:spPr>
          <a:xfrm>
            <a:off x="835596" y="2817465"/>
            <a:ext cx="11000093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800" b="0" i="0" dirty="0">
                <a:effectLst/>
                <a:latin typeface="Arial" panose="020B0604020202020204" pitchFamily="34" charset="0"/>
              </a:rPr>
              <a:t>O principal resultado desse trabalho consiste na classificação dinâmica das regras de Autômatos Celulares Elementares quando aplicadas às redes </a:t>
            </a:r>
            <a:r>
              <a:rPr lang="pt-BR" sz="2800" b="0" i="0" dirty="0" err="1">
                <a:effectLst/>
                <a:latin typeface="Arial" panose="020B0604020202020204" pitchFamily="34" charset="0"/>
              </a:rPr>
              <a:t>SmallWorld</a:t>
            </a:r>
            <a:r>
              <a:rPr lang="pt-BR" sz="2800" b="0" i="0" dirty="0">
                <a:effectLst/>
                <a:latin typeface="Arial" panose="020B0604020202020204" pitchFamily="34" charset="0"/>
              </a:rPr>
              <a:t> e à rede aleatória.</a:t>
            </a:r>
          </a:p>
        </p:txBody>
      </p:sp>
    </p:spTree>
    <p:extLst>
      <p:ext uri="{BB962C8B-B14F-4D97-AF65-F5344CB8AC3E}">
        <p14:creationId xmlns:p14="http://schemas.microsoft.com/office/powerpoint/2010/main" val="309333736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CE0D9C-A889-4485-AF7D-DC36C2C1C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B47E00F-43B7-4CA7-96EF-5777AC0437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0915" y="477785"/>
            <a:ext cx="3635809" cy="269874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5DDC4D-63F3-4153-B41F-0F72DD04BD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26226B-C0C2-4B17-A082-80AA50481BD0}" type="slidenum">
              <a:rPr lang="pt-BR" smtClean="0"/>
              <a:t>39</a:t>
            </a:fld>
            <a:endParaRPr lang="pt-B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81C8A0-90A8-411A-A25D-8C83EA61DF5B}"/>
              </a:ext>
            </a:extLst>
          </p:cNvPr>
          <p:cNvSpPr txBox="1"/>
          <p:nvPr/>
        </p:nvSpPr>
        <p:spPr>
          <a:xfrm>
            <a:off x="1475080" y="3228386"/>
            <a:ext cx="2979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Autômato Celular Elementar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64047F2-C19A-40D3-A710-221A7F63659A}"/>
              </a:ext>
            </a:extLst>
          </p:cNvPr>
          <p:cNvGrpSpPr/>
          <p:nvPr/>
        </p:nvGrpSpPr>
        <p:grpSpPr>
          <a:xfrm>
            <a:off x="6647543" y="477785"/>
            <a:ext cx="3815398" cy="3041750"/>
            <a:chOff x="5100487" y="135958"/>
            <a:chExt cx="4436459" cy="3731524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B87957CE-6195-49A3-96B1-3EBF55AF7B9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00487" y="135958"/>
              <a:ext cx="4436459" cy="3293042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C532397-2834-4E16-84AA-1D086A7E9B08}"/>
                </a:ext>
              </a:extLst>
            </p:cNvPr>
            <p:cNvSpPr txBox="1"/>
            <p:nvPr/>
          </p:nvSpPr>
          <p:spPr>
            <a:xfrm>
              <a:off x="6158138" y="3498150"/>
              <a:ext cx="29790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dirty="0"/>
                <a:t>Rede </a:t>
              </a:r>
              <a:r>
                <a:rPr lang="pt-BR" dirty="0" err="1"/>
                <a:t>SmallWorld</a:t>
              </a:r>
              <a:r>
                <a:rPr lang="pt-BR" dirty="0"/>
                <a:t> 1</a:t>
              </a: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CA6B6DD6-EF79-4642-9D09-C2787A05EFF0}"/>
              </a:ext>
            </a:extLst>
          </p:cNvPr>
          <p:cNvSpPr txBox="1"/>
          <p:nvPr/>
        </p:nvSpPr>
        <p:spPr>
          <a:xfrm>
            <a:off x="1818724" y="640493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Rede </a:t>
            </a:r>
            <a:r>
              <a:rPr lang="pt-BR" dirty="0" err="1"/>
              <a:t>SmallWorld</a:t>
            </a:r>
            <a:r>
              <a:rPr lang="pt-BR" dirty="0"/>
              <a:t> 2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78A12BF5-0D8A-451C-B348-350BD36B8D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0915" y="3706188"/>
            <a:ext cx="3635809" cy="269874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7A31F80E-EAB4-4CBE-98FC-C4AF4B524B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7543" y="3808864"/>
            <a:ext cx="3815398" cy="270325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D5D42FED-04C0-46C9-A840-B30105820D3C}"/>
              </a:ext>
            </a:extLst>
          </p:cNvPr>
          <p:cNvSpPr txBox="1"/>
          <p:nvPr/>
        </p:nvSpPr>
        <p:spPr>
          <a:xfrm>
            <a:off x="7557133" y="6488668"/>
            <a:ext cx="2562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Rede </a:t>
            </a:r>
            <a:r>
              <a:rPr lang="pt-BR" dirty="0" err="1"/>
              <a:t>SmallWorld</a:t>
            </a:r>
            <a:r>
              <a:rPr lang="pt-BR" dirty="0"/>
              <a:t> 3</a:t>
            </a:r>
          </a:p>
        </p:txBody>
      </p:sp>
    </p:spTree>
    <p:extLst>
      <p:ext uri="{BB962C8B-B14F-4D97-AF65-F5344CB8AC3E}">
        <p14:creationId xmlns:p14="http://schemas.microsoft.com/office/powerpoint/2010/main" val="40721466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8F9A71-261C-4731-B52C-AC83B9BAE8E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D020A9-70D8-4634-9799-3B26279DC0B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E4A2EF-1E5F-44D9-ADBC-7C6855FA77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324522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EC70072-C151-458A-A8C0-0053E096A06B}"/>
              </a:ext>
            </a:extLst>
          </p:cNvPr>
          <p:cNvSpPr txBox="1"/>
          <p:nvPr/>
        </p:nvSpPr>
        <p:spPr>
          <a:xfrm>
            <a:off x="3803374" y="1277034"/>
            <a:ext cx="39226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>
                <a:latin typeface="Arial" panose="020B0604020202020204" pitchFamily="34" charset="0"/>
                <a:cs typeface="Arial" panose="020B0604020202020204" pitchFamily="34" charset="0"/>
              </a:rPr>
              <a:t>INTRODUÇÃO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D634CC9-C679-4029-A1FD-592CA24EDF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5986" y="1970186"/>
            <a:ext cx="3564835" cy="2673626"/>
          </a:xfrm>
          <a:prstGeom prst="rect">
            <a:avLst/>
          </a:prstGeom>
        </p:spPr>
      </p:pic>
      <p:pic>
        <p:nvPicPr>
          <p:cNvPr id="11" name="Picture 10" descr="Qr code&#10;&#10;Description automatically generated">
            <a:extLst>
              <a:ext uri="{FF2B5EF4-FFF2-40B4-BE49-F238E27FC236}">
                <a16:creationId xmlns:a16="http://schemas.microsoft.com/office/drawing/2014/main" id="{EF695E9D-8E3F-4E4D-BDC6-3AFC0B8DE1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821" y="1950963"/>
            <a:ext cx="2737958" cy="273795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F3F2447-A440-461E-9111-B4684B2A6C7A}"/>
              </a:ext>
            </a:extLst>
          </p:cNvPr>
          <p:cNvSpPr txBox="1"/>
          <p:nvPr/>
        </p:nvSpPr>
        <p:spPr>
          <a:xfrm>
            <a:off x="2502040" y="4735887"/>
            <a:ext cx="26026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Figura 1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: Uma espécie de caracol marinho.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0F3C119-0BE5-4EAC-A6E9-21D80D02F537}"/>
              </a:ext>
            </a:extLst>
          </p:cNvPr>
          <p:cNvSpPr txBox="1"/>
          <p:nvPr/>
        </p:nvSpPr>
        <p:spPr>
          <a:xfrm>
            <a:off x="7002446" y="4735887"/>
            <a:ext cx="29958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Figura 2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: Representação diagramática de um Autômato Celular.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F13B3FF5-35D0-4ED3-A161-7F7A316A7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26226B-C0C2-4B17-A082-80AA50481BD0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6673822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8F9A71-261C-4731-B52C-AC83B9BAE8E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D020A9-70D8-4634-9799-3B26279DC0B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E4A2EF-1E5F-44D9-ADBC-7C6855FA77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324522" cy="6858000"/>
          </a:xfrm>
          <a:prstGeom prst="rect">
            <a:avLst/>
          </a:prstGeo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0B598874-9CD3-4763-9C15-CADF34FCE9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26226B-C0C2-4B17-A082-80AA50481BD0}" type="slidenum">
              <a:rPr lang="pt-BR" smtClean="0"/>
              <a:t>40</a:t>
            </a:fld>
            <a:endParaRPr lang="pt-BR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E6D8E87-ACBD-464E-A4C1-000FBDEAA2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743" y="1795681"/>
            <a:ext cx="5107642" cy="3864907"/>
          </a:xfrm>
          <a:prstGeom prst="rect">
            <a:avLst/>
          </a:prstGeom>
        </p:spPr>
      </p:pic>
      <p:pic>
        <p:nvPicPr>
          <p:cNvPr id="9" name="Content Placeholder 10">
            <a:extLst>
              <a:ext uri="{FF2B5EF4-FFF2-40B4-BE49-F238E27FC236}">
                <a16:creationId xmlns:a16="http://schemas.microsoft.com/office/drawing/2014/main" id="{2F7BFFCF-FCE1-4E54-A9F0-7FC7A54FC8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9827" y="1727228"/>
            <a:ext cx="4788774" cy="397008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31D78E2-7528-45A7-BE23-5ADE1A90D9B0}"/>
              </a:ext>
            </a:extLst>
          </p:cNvPr>
          <p:cNvSpPr txBox="1"/>
          <p:nvPr/>
        </p:nvSpPr>
        <p:spPr>
          <a:xfrm>
            <a:off x="2003286" y="1131283"/>
            <a:ext cx="86647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>
                <a:latin typeface="Arial" panose="020B0604020202020204" pitchFamily="34" charset="0"/>
                <a:cs typeface="Arial" panose="020B0604020202020204" pitchFamily="34" charset="0"/>
              </a:rPr>
              <a:t>RESULTADOS E DISCUSSÃO</a:t>
            </a:r>
          </a:p>
        </p:txBody>
      </p:sp>
    </p:spTree>
    <p:extLst>
      <p:ext uri="{BB962C8B-B14F-4D97-AF65-F5344CB8AC3E}">
        <p14:creationId xmlns:p14="http://schemas.microsoft.com/office/powerpoint/2010/main" val="298772788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8F9A71-261C-4731-B52C-AC83B9BAE8E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D020A9-70D8-4634-9799-3B26279DC0B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E4A2EF-1E5F-44D9-ADBC-7C6855FA77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324522" cy="6858000"/>
          </a:xfrm>
          <a:prstGeom prst="rect">
            <a:avLst/>
          </a:prstGeo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0B598874-9CD3-4763-9C15-CADF34FCE9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26226B-C0C2-4B17-A082-80AA50481BD0}" type="slidenum">
              <a:rPr lang="pt-BR" smtClean="0"/>
              <a:t>41</a:t>
            </a:fld>
            <a:endParaRPr lang="pt-BR"/>
          </a:p>
        </p:txBody>
      </p:sp>
      <p:pic>
        <p:nvPicPr>
          <p:cNvPr id="10" name="Content Placeholder 5">
            <a:extLst>
              <a:ext uri="{FF2B5EF4-FFF2-40B4-BE49-F238E27FC236}">
                <a16:creationId xmlns:a16="http://schemas.microsoft.com/office/drawing/2014/main" id="{1B2B260F-3695-451C-8224-8544740466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935" y="1671668"/>
            <a:ext cx="4305635" cy="319593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EC3267B-EC69-4460-8CF8-429FD050F230}"/>
              </a:ext>
            </a:extLst>
          </p:cNvPr>
          <p:cNvSpPr txBox="1"/>
          <p:nvPr/>
        </p:nvSpPr>
        <p:spPr>
          <a:xfrm>
            <a:off x="1752600" y="5181214"/>
            <a:ext cx="2979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Autômato Celular Elementar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F20301F-4ECE-4413-84CE-80F4508A8F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4962" y="1781658"/>
            <a:ext cx="4305635" cy="308594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A29C771-9719-441B-959D-0244C9177ED0}"/>
              </a:ext>
            </a:extLst>
          </p:cNvPr>
          <p:cNvSpPr txBox="1"/>
          <p:nvPr/>
        </p:nvSpPr>
        <p:spPr>
          <a:xfrm>
            <a:off x="7699380" y="5187303"/>
            <a:ext cx="2979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Rede Aleatória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8661731-9199-4CD5-8E94-AD57E6E03CA0}"/>
              </a:ext>
            </a:extLst>
          </p:cNvPr>
          <p:cNvSpPr txBox="1"/>
          <p:nvPr/>
        </p:nvSpPr>
        <p:spPr>
          <a:xfrm>
            <a:off x="1829904" y="1062051"/>
            <a:ext cx="86647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>
                <a:latin typeface="Arial" panose="020B0604020202020204" pitchFamily="34" charset="0"/>
                <a:cs typeface="Arial" panose="020B0604020202020204" pitchFamily="34" charset="0"/>
              </a:rPr>
              <a:t>RESULTADOS E DISCUSSÃO</a:t>
            </a:r>
          </a:p>
        </p:txBody>
      </p:sp>
    </p:spTree>
    <p:extLst>
      <p:ext uri="{BB962C8B-B14F-4D97-AF65-F5344CB8AC3E}">
        <p14:creationId xmlns:p14="http://schemas.microsoft.com/office/powerpoint/2010/main" val="367267886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8F9A71-261C-4731-B52C-AC83B9BAE8E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D020A9-70D8-4634-9799-3B26279DC0B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E4A2EF-1E5F-44D9-ADBC-7C6855FA77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324522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EC70072-C151-458A-A8C0-0053E096A06B}"/>
              </a:ext>
            </a:extLst>
          </p:cNvPr>
          <p:cNvSpPr txBox="1"/>
          <p:nvPr/>
        </p:nvSpPr>
        <p:spPr>
          <a:xfrm>
            <a:off x="2003286" y="1197412"/>
            <a:ext cx="86647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>
                <a:latin typeface="Arial" panose="020B0604020202020204" pitchFamily="34" charset="0"/>
                <a:cs typeface="Arial" panose="020B0604020202020204" pitchFamily="34" charset="0"/>
              </a:rPr>
              <a:t>CONCLUSÕES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0B598874-9CD3-4763-9C15-CADF34FCE9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26226B-C0C2-4B17-A082-80AA50481BD0}" type="slidenum">
              <a:rPr lang="pt-BR" smtClean="0"/>
              <a:t>42</a:t>
            </a:fld>
            <a:endParaRPr lang="pt-B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84E96B3-DB58-496A-8006-33B5AE97954B}"/>
              </a:ext>
            </a:extLst>
          </p:cNvPr>
          <p:cNvSpPr txBox="1"/>
          <p:nvPr/>
        </p:nvSpPr>
        <p:spPr>
          <a:xfrm>
            <a:off x="835596" y="2001838"/>
            <a:ext cx="11000093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800" b="0" i="0" dirty="0">
                <a:effectLst/>
                <a:latin typeface="Arial" panose="020B0604020202020204" pitchFamily="34" charset="0"/>
              </a:rPr>
              <a:t>A mudança para a estrutura de rede produziu, no caso das redes </a:t>
            </a:r>
            <a:r>
              <a:rPr lang="pt-BR" sz="2800" b="0" i="0" dirty="0" err="1">
                <a:effectLst/>
                <a:latin typeface="Arial" panose="020B0604020202020204" pitchFamily="34" charset="0"/>
              </a:rPr>
              <a:t>SmallWorld</a:t>
            </a:r>
            <a:r>
              <a:rPr lang="pt-BR" sz="2800" b="0" i="0" dirty="0">
                <a:effectLst/>
                <a:latin typeface="Arial" panose="020B0604020202020204" pitchFamily="34" charset="0"/>
              </a:rPr>
              <a:t>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>
                <a:latin typeface="Arial" panose="020B0604020202020204" pitchFamily="34" charset="0"/>
              </a:rPr>
              <a:t>U</a:t>
            </a:r>
            <a:r>
              <a:rPr lang="pt-BR" sz="2800" b="0" i="0" dirty="0">
                <a:effectLst/>
                <a:latin typeface="Arial" panose="020B0604020202020204" pitchFamily="34" charset="0"/>
              </a:rPr>
              <a:t>ma alta na quantidade de regras da classe 1.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b="0" i="0" dirty="0">
                <a:effectLst/>
                <a:latin typeface="Arial" panose="020B0604020202020204" pitchFamily="34" charset="0"/>
              </a:rPr>
              <a:t>Possibilidade de Utilização na Destruição de Dados Sensíveis.</a:t>
            </a:r>
          </a:p>
        </p:txBody>
      </p:sp>
    </p:spTree>
    <p:extLst>
      <p:ext uri="{BB962C8B-B14F-4D97-AF65-F5344CB8AC3E}">
        <p14:creationId xmlns:p14="http://schemas.microsoft.com/office/powerpoint/2010/main" val="388439657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8F9A71-261C-4731-B52C-AC83B9BAE8E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D020A9-70D8-4634-9799-3B26279DC0B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E4A2EF-1E5F-44D9-ADBC-7C6855FA77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324522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EC70072-C151-458A-A8C0-0053E096A06B}"/>
              </a:ext>
            </a:extLst>
          </p:cNvPr>
          <p:cNvSpPr txBox="1"/>
          <p:nvPr/>
        </p:nvSpPr>
        <p:spPr>
          <a:xfrm>
            <a:off x="2003286" y="1197412"/>
            <a:ext cx="86647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>
                <a:latin typeface="Arial" panose="020B0604020202020204" pitchFamily="34" charset="0"/>
                <a:cs typeface="Arial" panose="020B0604020202020204" pitchFamily="34" charset="0"/>
              </a:rPr>
              <a:t>CONCLUSÕES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0B598874-9CD3-4763-9C15-CADF34FCE9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26226B-C0C2-4B17-A082-80AA50481BD0}" type="slidenum">
              <a:rPr lang="pt-BR" smtClean="0"/>
              <a:t>43</a:t>
            </a:fld>
            <a:endParaRPr lang="pt-B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84E96B3-DB58-496A-8006-33B5AE97954B}"/>
              </a:ext>
            </a:extLst>
          </p:cNvPr>
          <p:cNvSpPr txBox="1"/>
          <p:nvPr/>
        </p:nvSpPr>
        <p:spPr>
          <a:xfrm>
            <a:off x="835596" y="2001838"/>
            <a:ext cx="11000093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800" b="0" i="0" dirty="0">
                <a:effectLst/>
                <a:latin typeface="Arial" panose="020B0604020202020204" pitchFamily="34" charset="0"/>
              </a:rPr>
              <a:t>A mudança para a estrutura de rede produziu, no caso da rede Aleatória: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>
                <a:latin typeface="Arial" panose="020B0604020202020204" pitchFamily="34" charset="0"/>
              </a:rPr>
              <a:t>U</a:t>
            </a:r>
            <a:r>
              <a:rPr lang="pt-BR" sz="2800" b="0" i="0" dirty="0">
                <a:effectLst/>
                <a:latin typeface="Arial" panose="020B0604020202020204" pitchFamily="34" charset="0"/>
              </a:rPr>
              <a:t>ma alta na quantidade de regras da classe 3.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b="0" i="0" dirty="0">
                <a:effectLst/>
                <a:latin typeface="Arial" panose="020B0604020202020204" pitchFamily="34" charset="0"/>
              </a:rPr>
              <a:t>Possibilidade de aplicação em sistemas criptográficos.</a:t>
            </a:r>
          </a:p>
        </p:txBody>
      </p:sp>
    </p:spTree>
    <p:extLst>
      <p:ext uri="{BB962C8B-B14F-4D97-AF65-F5344CB8AC3E}">
        <p14:creationId xmlns:p14="http://schemas.microsoft.com/office/powerpoint/2010/main" val="196081141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8F9A71-261C-4731-B52C-AC83B9BAE8E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D020A9-70D8-4634-9799-3B26279DC0B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E4A2EF-1E5F-44D9-ADBC-7C6855FA77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324522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EC70072-C151-458A-A8C0-0053E096A06B}"/>
              </a:ext>
            </a:extLst>
          </p:cNvPr>
          <p:cNvSpPr txBox="1"/>
          <p:nvPr/>
        </p:nvSpPr>
        <p:spPr>
          <a:xfrm>
            <a:off x="2003286" y="1197412"/>
            <a:ext cx="86647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>
                <a:latin typeface="Arial" panose="020B0604020202020204" pitchFamily="34" charset="0"/>
                <a:cs typeface="Arial" panose="020B0604020202020204" pitchFamily="34" charset="0"/>
              </a:rPr>
              <a:t>CONCLUSÕES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0B598874-9CD3-4763-9C15-CADF34FCE9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26226B-C0C2-4B17-A082-80AA50481BD0}" type="slidenum">
              <a:rPr lang="pt-BR" smtClean="0"/>
              <a:t>44</a:t>
            </a:fld>
            <a:endParaRPr lang="pt-B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84E96B3-DB58-496A-8006-33B5AE97954B}"/>
              </a:ext>
            </a:extLst>
          </p:cNvPr>
          <p:cNvSpPr txBox="1"/>
          <p:nvPr/>
        </p:nvSpPr>
        <p:spPr>
          <a:xfrm>
            <a:off x="835596" y="2001838"/>
            <a:ext cx="11000093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800" dirty="0">
                <a:latin typeface="Arial" panose="020B0604020202020204" pitchFamily="34" charset="0"/>
              </a:rPr>
              <a:t>D</a:t>
            </a:r>
            <a:r>
              <a:rPr lang="pt-BR" sz="2800" b="0" i="0" dirty="0">
                <a:effectLst/>
                <a:latin typeface="Arial" panose="020B0604020202020204" pitchFamily="34" charset="0"/>
              </a:rPr>
              <a:t>evido a grande quantidade de redes possíveis é necessário o refinamento do problema para redes específicas como as Redes </a:t>
            </a:r>
            <a:r>
              <a:rPr lang="pt-BR" sz="2800" b="0" i="0" dirty="0" err="1">
                <a:effectLst/>
                <a:latin typeface="Arial" panose="020B0604020202020204" pitchFamily="34" charset="0"/>
              </a:rPr>
              <a:t>SmallWorld</a:t>
            </a:r>
            <a:r>
              <a:rPr lang="pt-BR" sz="2800" b="0" i="0" dirty="0">
                <a:effectLst/>
                <a:latin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5717119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8F9A71-261C-4731-B52C-AC83B9BAE8E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D020A9-70D8-4634-9799-3B26279DC0B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E4A2EF-1E5F-44D9-ADBC-7C6855FA77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324522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EC70072-C151-458A-A8C0-0053E096A06B}"/>
              </a:ext>
            </a:extLst>
          </p:cNvPr>
          <p:cNvSpPr txBox="1"/>
          <p:nvPr/>
        </p:nvSpPr>
        <p:spPr>
          <a:xfrm>
            <a:off x="2003286" y="1197412"/>
            <a:ext cx="86647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>
                <a:latin typeface="Arial" panose="020B0604020202020204" pitchFamily="34" charset="0"/>
                <a:cs typeface="Arial" panose="020B0604020202020204" pitchFamily="34" charset="0"/>
              </a:rPr>
              <a:t>Trabalhos Futuros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0B598874-9CD3-4763-9C15-CADF34FCE9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26226B-C0C2-4B17-A082-80AA50481BD0}" type="slidenum">
              <a:rPr lang="pt-BR" smtClean="0"/>
              <a:t>45</a:t>
            </a:fld>
            <a:endParaRPr lang="pt-B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C763EF-A1ED-45F9-B9A9-DCD0F66C11CC}"/>
              </a:ext>
            </a:extLst>
          </p:cNvPr>
          <p:cNvSpPr txBox="1"/>
          <p:nvPr/>
        </p:nvSpPr>
        <p:spPr>
          <a:xfrm>
            <a:off x="703385" y="2110154"/>
            <a:ext cx="934094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800" dirty="0"/>
              <a:t>Aprimorar o processo de classificação dos diagramas.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800" dirty="0"/>
              <a:t>Verificar a Computação Universal das Redes de Autômato Celular.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800" dirty="0"/>
              <a:t>Regras reversíveis em Redes de Autômato Celular.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800" dirty="0"/>
              <a:t>Tarefa de classificação da densidade.</a:t>
            </a:r>
          </a:p>
        </p:txBody>
      </p:sp>
    </p:spTree>
    <p:extLst>
      <p:ext uri="{BB962C8B-B14F-4D97-AF65-F5344CB8AC3E}">
        <p14:creationId xmlns:p14="http://schemas.microsoft.com/office/powerpoint/2010/main" val="422069057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8F9A71-261C-4731-B52C-AC83B9BAE8E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D020A9-70D8-4634-9799-3B26279DC0B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E4A2EF-1E5F-44D9-ADBC-7C6855FA77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324522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EC70072-C151-458A-A8C0-0053E096A06B}"/>
              </a:ext>
            </a:extLst>
          </p:cNvPr>
          <p:cNvSpPr txBox="1"/>
          <p:nvPr/>
        </p:nvSpPr>
        <p:spPr>
          <a:xfrm>
            <a:off x="2003286" y="1197412"/>
            <a:ext cx="86647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>
                <a:latin typeface="Arial" panose="020B0604020202020204" pitchFamily="34" charset="0"/>
                <a:cs typeface="Arial" panose="020B0604020202020204" pitchFamily="34" charset="0"/>
              </a:rPr>
              <a:t>Materiais Consultados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0B598874-9CD3-4763-9C15-CADF34FCE9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26226B-C0C2-4B17-A082-80AA50481BD0}" type="slidenum">
              <a:rPr lang="pt-BR" smtClean="0"/>
              <a:t>46</a:t>
            </a:fld>
            <a:endParaRPr lang="pt-B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C763EF-A1ED-45F9-B9A9-DCD0F66C11CC}"/>
              </a:ext>
            </a:extLst>
          </p:cNvPr>
          <p:cNvSpPr txBox="1"/>
          <p:nvPr/>
        </p:nvSpPr>
        <p:spPr>
          <a:xfrm>
            <a:off x="703385" y="2110154"/>
            <a:ext cx="9340947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Arial" panose="020B0604020202020204" pitchFamily="34" charset="0"/>
              </a:rPr>
              <a:t>WOLFRAM, S. Theory and applications of cellular </a:t>
            </a:r>
            <a:r>
              <a:rPr lang="en-US" sz="2800" dirty="0" err="1">
                <a:effectLst/>
                <a:latin typeface="Arial" panose="020B0604020202020204" pitchFamily="34" charset="0"/>
              </a:rPr>
              <a:t>automata.World</a:t>
            </a:r>
            <a:r>
              <a:rPr lang="en-US" sz="2800" dirty="0">
                <a:effectLst/>
                <a:latin typeface="Arial" panose="020B0604020202020204" pitchFamily="34" charset="0"/>
              </a:rPr>
              <a:t> Scientific, </a:t>
            </a:r>
            <a:r>
              <a:rPr lang="en-US" sz="2800" dirty="0" err="1">
                <a:effectLst/>
                <a:latin typeface="Arial" panose="020B0604020202020204" pitchFamily="34" charset="0"/>
              </a:rPr>
              <a:t>Elsevier,v</a:t>
            </a:r>
            <a:r>
              <a:rPr lang="en-US" sz="2800" dirty="0">
                <a:effectLst/>
                <a:latin typeface="Arial" panose="020B0604020202020204" pitchFamily="34" charset="0"/>
              </a:rPr>
              <a:t>. 1, n. 1, 1986.</a:t>
            </a:r>
          </a:p>
          <a:p>
            <a:endParaRPr lang="en-US" sz="2800" dirty="0">
              <a:latin typeface="Arial" panose="020B0604020202020204" pitchFamily="34" charset="0"/>
            </a:endParaRPr>
          </a:p>
          <a:p>
            <a:endParaRPr lang="en-US" sz="2800" dirty="0">
              <a:effectLst/>
              <a:latin typeface="Arial" panose="020B0604020202020204" pitchFamily="34" charset="0"/>
            </a:endParaRPr>
          </a:p>
          <a:p>
            <a:r>
              <a:rPr lang="en-US" sz="2800" dirty="0">
                <a:effectLst/>
                <a:latin typeface="Arial" panose="020B0604020202020204" pitchFamily="34" charset="0"/>
              </a:rPr>
              <a:t>WOLFRAM, </a:t>
            </a:r>
            <a:r>
              <a:rPr lang="en-US" sz="2800" dirty="0" err="1">
                <a:effectLst/>
                <a:latin typeface="Arial" panose="020B0604020202020204" pitchFamily="34" charset="0"/>
              </a:rPr>
              <a:t>S.Universality</a:t>
            </a:r>
            <a:r>
              <a:rPr lang="en-US" sz="2800" dirty="0">
                <a:effectLst/>
                <a:latin typeface="Arial" panose="020B0604020202020204" pitchFamily="34" charset="0"/>
              </a:rPr>
              <a:t> and Complexity in Cellular Automata. 1. ed. 6000 </a:t>
            </a:r>
            <a:r>
              <a:rPr lang="en-US" sz="2800" dirty="0" err="1">
                <a:effectLst/>
                <a:latin typeface="Arial" panose="020B0604020202020204" pitchFamily="34" charset="0"/>
              </a:rPr>
              <a:t>BrokenSound</a:t>
            </a:r>
            <a:r>
              <a:rPr lang="en-US" sz="2800" dirty="0">
                <a:effectLst/>
                <a:latin typeface="Arial" panose="020B0604020202020204" pitchFamily="34" charset="0"/>
              </a:rPr>
              <a:t> Parkway NW, Suite 300: Westview Press,  </a:t>
            </a:r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368889372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8F9A71-261C-4731-B52C-AC83B9BAE8E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D020A9-70D8-4634-9799-3B26279DC0B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E4A2EF-1E5F-44D9-ADBC-7C6855FA77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324522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EC70072-C151-458A-A8C0-0053E096A06B}"/>
              </a:ext>
            </a:extLst>
          </p:cNvPr>
          <p:cNvSpPr txBox="1"/>
          <p:nvPr/>
        </p:nvSpPr>
        <p:spPr>
          <a:xfrm>
            <a:off x="2003286" y="1197412"/>
            <a:ext cx="86647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>
                <a:latin typeface="Arial" panose="020B0604020202020204" pitchFamily="34" charset="0"/>
                <a:cs typeface="Arial" panose="020B0604020202020204" pitchFamily="34" charset="0"/>
              </a:rPr>
              <a:t>Materiais Consultados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0B598874-9CD3-4763-9C15-CADF34FCE9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26226B-C0C2-4B17-A082-80AA50481BD0}" type="slidenum">
              <a:rPr lang="pt-BR" smtClean="0"/>
              <a:t>47</a:t>
            </a:fld>
            <a:endParaRPr lang="pt-B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C763EF-A1ED-45F9-B9A9-DCD0F66C11CC}"/>
              </a:ext>
            </a:extLst>
          </p:cNvPr>
          <p:cNvSpPr txBox="1"/>
          <p:nvPr/>
        </p:nvSpPr>
        <p:spPr>
          <a:xfrm>
            <a:off x="703385" y="2110154"/>
            <a:ext cx="9340947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>
                <a:effectLst/>
                <a:latin typeface="Arial" panose="020B0604020202020204" pitchFamily="34" charset="0"/>
              </a:rPr>
              <a:t>MORETTIN, P.Basic Statistics (Estatistica Basica, in Portuguese). [S.l.: s.n.], 2015.</a:t>
            </a:r>
          </a:p>
          <a:p>
            <a:endParaRPr lang="it-IT" sz="2800" dirty="0">
              <a:latin typeface="Arial" panose="020B0604020202020204" pitchFamily="34" charset="0"/>
            </a:endParaRPr>
          </a:p>
          <a:p>
            <a:endParaRPr lang="it-IT" sz="2800" dirty="0">
              <a:latin typeface="Arial" panose="020B0604020202020204" pitchFamily="34" charset="0"/>
            </a:endParaRPr>
          </a:p>
          <a:p>
            <a:r>
              <a:rPr lang="it-IT" sz="2800" dirty="0">
                <a:latin typeface="Arial" panose="020B0604020202020204" pitchFamily="34" charset="0"/>
                <a:cs typeface="Arial" panose="020B0604020202020204" pitchFamily="34" charset="0"/>
              </a:rPr>
              <a:t>TOMASSINI, M. Generalized automata networks. In: . [S.l.: s.n.], 2006. p. 14–28.</a:t>
            </a:r>
            <a:endParaRPr lang="pt-BR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800" dirty="0">
              <a:latin typeface="Arial" panose="020B0604020202020204" pitchFamily="34" charset="0"/>
            </a:endParaRPr>
          </a:p>
          <a:p>
            <a:endParaRPr lang="en-US" sz="2800" dirty="0"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62501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8F9A71-261C-4731-B52C-AC83B9BAE8E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D020A9-70D8-4634-9799-3B26279DC0B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E4A2EF-1E5F-44D9-ADBC-7C6855FA77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324522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EC70072-C151-458A-A8C0-0053E096A06B}"/>
              </a:ext>
            </a:extLst>
          </p:cNvPr>
          <p:cNvSpPr txBox="1"/>
          <p:nvPr/>
        </p:nvSpPr>
        <p:spPr>
          <a:xfrm>
            <a:off x="2003286" y="1197412"/>
            <a:ext cx="86647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>
                <a:latin typeface="Arial" panose="020B0604020202020204" pitchFamily="34" charset="0"/>
                <a:cs typeface="Arial" panose="020B0604020202020204" pitchFamily="34" charset="0"/>
              </a:rPr>
              <a:t>Materiais Consultados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0B598874-9CD3-4763-9C15-CADF34FCE9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26226B-C0C2-4B17-A082-80AA50481BD0}" type="slidenum">
              <a:rPr lang="pt-BR" smtClean="0"/>
              <a:t>48</a:t>
            </a:fld>
            <a:endParaRPr lang="pt-B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C763EF-A1ED-45F9-B9A9-DCD0F66C11CC}"/>
              </a:ext>
            </a:extLst>
          </p:cNvPr>
          <p:cNvSpPr txBox="1"/>
          <p:nvPr/>
        </p:nvSpPr>
        <p:spPr>
          <a:xfrm>
            <a:off x="703385" y="2110154"/>
            <a:ext cx="934094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GUTOWITZ, H. Cryptography with dynamical systems. 08 1996.</a:t>
            </a:r>
            <a:endParaRPr lang="it-IT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800" dirty="0">
              <a:latin typeface="Arial" panose="020B0604020202020204" pitchFamily="34" charset="0"/>
            </a:endParaRPr>
          </a:p>
          <a:p>
            <a:endParaRPr lang="en-US" sz="2800" dirty="0"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29445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8F9A71-261C-4731-B52C-AC83B9BAE8E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D020A9-70D8-4634-9799-3B26279DC0B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E4A2EF-1E5F-44D9-ADBC-7C6855FA77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324522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EC70072-C151-458A-A8C0-0053E096A06B}"/>
              </a:ext>
            </a:extLst>
          </p:cNvPr>
          <p:cNvSpPr txBox="1"/>
          <p:nvPr/>
        </p:nvSpPr>
        <p:spPr>
          <a:xfrm>
            <a:off x="3803374" y="1277034"/>
            <a:ext cx="39226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>
                <a:latin typeface="Arial" panose="020B0604020202020204" pitchFamily="34" charset="0"/>
                <a:cs typeface="Arial" panose="020B0604020202020204" pitchFamily="34" charset="0"/>
              </a:rPr>
              <a:t>INTRODUÇÃO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9BD5EF-088F-4BE1-8DFB-ED0BA047F328}"/>
              </a:ext>
            </a:extLst>
          </p:cNvPr>
          <p:cNvSpPr txBox="1"/>
          <p:nvPr/>
        </p:nvSpPr>
        <p:spPr>
          <a:xfrm>
            <a:off x="576470" y="2055633"/>
            <a:ext cx="1144325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No estudo dos Autômatos Celulares destaca-se o matemático Wolfram(1896), que observando o comportamento dos Autômatos Celulares, criou: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ACF97C-C9A6-4471-B42E-AF39B899A941}"/>
              </a:ext>
            </a:extLst>
          </p:cNvPr>
          <p:cNvSpPr txBox="1"/>
          <p:nvPr/>
        </p:nvSpPr>
        <p:spPr>
          <a:xfrm>
            <a:off x="900332" y="3502220"/>
            <a:ext cx="1001619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O Modelo de Autômato Celular, que serve de referência, o </a:t>
            </a:r>
            <a:r>
              <a:rPr lang="pt-BR" sz="2400" b="1" dirty="0">
                <a:latin typeface="Arial" panose="020B0604020202020204" pitchFamily="34" charset="0"/>
                <a:cs typeface="Arial" panose="020B0604020202020204" pitchFamily="34" charset="0"/>
              </a:rPr>
              <a:t>Autômato Celular Elementar</a:t>
            </a:r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endParaRPr lang="pt-BR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Uma classificação muito utilizada para Autômatos Celulares.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0B598874-9CD3-4763-9C15-CADF34FCE9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26226B-C0C2-4B17-A082-80AA50481BD0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658184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8F9A71-261C-4731-B52C-AC83B9BAE8E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D020A9-70D8-4634-9799-3B26279DC0B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E4A2EF-1E5F-44D9-ADBC-7C6855FA77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324522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EC70072-C151-458A-A8C0-0053E096A06B}"/>
              </a:ext>
            </a:extLst>
          </p:cNvPr>
          <p:cNvSpPr txBox="1"/>
          <p:nvPr/>
        </p:nvSpPr>
        <p:spPr>
          <a:xfrm>
            <a:off x="3803374" y="1277034"/>
            <a:ext cx="39226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>
                <a:latin typeface="Arial" panose="020B0604020202020204" pitchFamily="34" charset="0"/>
                <a:cs typeface="Arial" panose="020B0604020202020204" pitchFamily="34" charset="0"/>
              </a:rPr>
              <a:t>OBJETIVO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ACF97C-C9A6-4471-B42E-AF39B899A941}"/>
              </a:ext>
            </a:extLst>
          </p:cNvPr>
          <p:cNvSpPr txBox="1"/>
          <p:nvPr/>
        </p:nvSpPr>
        <p:spPr>
          <a:xfrm>
            <a:off x="1154162" y="2817465"/>
            <a:ext cx="1001619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latin typeface="Arial" panose="020B0604020202020204" pitchFamily="34" charset="0"/>
                <a:cs typeface="Arial" panose="020B0604020202020204" pitchFamily="34" charset="0"/>
              </a:rPr>
              <a:t>Classificar o comportamento dinâmico das regras elementares quando sua estrutura de conexão entre as células vizinhas é alterada para redes do tipo </a:t>
            </a:r>
            <a:r>
              <a:rPr lang="pt-BR" sz="2800" dirty="0" err="1">
                <a:latin typeface="Arial" panose="020B0604020202020204" pitchFamily="34" charset="0"/>
                <a:cs typeface="Arial" panose="020B0604020202020204" pitchFamily="34" charset="0"/>
              </a:rPr>
              <a:t>Smallworld</a:t>
            </a:r>
            <a:r>
              <a:rPr lang="pt-BR" sz="28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0B598874-9CD3-4763-9C15-CADF34FCE9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26226B-C0C2-4B17-A082-80AA50481BD0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94263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8F9A71-261C-4731-B52C-AC83B9BAE8E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D020A9-70D8-4634-9799-3B26279DC0B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E4A2EF-1E5F-44D9-ADBC-7C6855FA77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324522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EC70072-C151-458A-A8C0-0053E096A06B}"/>
              </a:ext>
            </a:extLst>
          </p:cNvPr>
          <p:cNvSpPr txBox="1"/>
          <p:nvPr/>
        </p:nvSpPr>
        <p:spPr>
          <a:xfrm>
            <a:off x="3803374" y="1277034"/>
            <a:ext cx="39226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>
                <a:latin typeface="Arial" panose="020B0604020202020204" pitchFamily="34" charset="0"/>
                <a:cs typeface="Arial" panose="020B0604020202020204" pitchFamily="34" charset="0"/>
              </a:rPr>
              <a:t>JUSTIFICATIVA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ACF97C-C9A6-4471-B42E-AF39B899A941}"/>
              </a:ext>
            </a:extLst>
          </p:cNvPr>
          <p:cNvSpPr txBox="1"/>
          <p:nvPr/>
        </p:nvSpPr>
        <p:spPr>
          <a:xfrm>
            <a:off x="1087901" y="2192447"/>
            <a:ext cx="10016197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>
                <a:latin typeface="Arial" panose="020B0604020202020204" pitchFamily="34" charset="0"/>
                <a:cs typeface="Arial" panose="020B0604020202020204" pitchFamily="34" charset="0"/>
              </a:rPr>
              <a:t>Nos últimos anos os Autômatos Celulares têm sido muito estudados e sua ascensão na academia gera diversas aplicações.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>
                <a:latin typeface="Arial" panose="020B0604020202020204" pitchFamily="34" charset="0"/>
                <a:cs typeface="Arial" panose="020B0604020202020204" pitchFamily="34" charset="0"/>
              </a:rPr>
              <a:t>O modelo de Wolfram não é adequado para estruturas em rede.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0B598874-9CD3-4763-9C15-CADF34FCE9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26226B-C0C2-4B17-A082-80AA50481BD0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579969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8F9A71-261C-4731-B52C-AC83B9BAE8E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D020A9-70D8-4634-9799-3B26279DC0B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E4A2EF-1E5F-44D9-ADBC-7C6855FA77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324522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EC70072-C151-458A-A8C0-0053E096A06B}"/>
              </a:ext>
            </a:extLst>
          </p:cNvPr>
          <p:cNvSpPr txBox="1"/>
          <p:nvPr/>
        </p:nvSpPr>
        <p:spPr>
          <a:xfrm>
            <a:off x="2003286" y="1197412"/>
            <a:ext cx="86647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>
                <a:latin typeface="Arial" panose="020B0604020202020204" pitchFamily="34" charset="0"/>
                <a:cs typeface="Arial" panose="020B0604020202020204" pitchFamily="34" charset="0"/>
              </a:rPr>
              <a:t>REVISÃO DE LITERATURA: O Autômato Celular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ACF97C-C9A6-4471-B42E-AF39B899A941}"/>
              </a:ext>
            </a:extLst>
          </p:cNvPr>
          <p:cNvSpPr txBox="1"/>
          <p:nvPr/>
        </p:nvSpPr>
        <p:spPr>
          <a:xfrm>
            <a:off x="1087901" y="2192447"/>
            <a:ext cx="1001619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0B598874-9CD3-4763-9C15-CADF34FCE9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26226B-C0C2-4B17-A082-80AA50481BD0}" type="slidenum">
              <a:rPr lang="pt-BR" smtClean="0"/>
              <a:t>8</a:t>
            </a:fld>
            <a:endParaRPr lang="pt-B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D96E70-79C6-40F6-A0B2-4CBB6B439C39}"/>
              </a:ext>
            </a:extLst>
          </p:cNvPr>
          <p:cNvSpPr txBox="1"/>
          <p:nvPr/>
        </p:nvSpPr>
        <p:spPr>
          <a:xfrm>
            <a:off x="333830" y="1829038"/>
            <a:ext cx="1199069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O Autômato Celular consiste em uma grade </a:t>
            </a:r>
            <a:r>
              <a:rPr lang="pt-BR" sz="2400" dirty="0" err="1">
                <a:latin typeface="Arial" panose="020B0604020202020204" pitchFamily="34" charset="0"/>
                <a:cs typeface="Arial" panose="020B0604020202020204" pitchFamily="34" charset="0"/>
              </a:rPr>
              <a:t>d-dimensional</a:t>
            </a:r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 finita ou infinita de células, onde cada </a:t>
            </a:r>
            <a:r>
              <a:rPr lang="pt-BR" sz="2400" dirty="0" err="1">
                <a:latin typeface="Arial" panose="020B0604020202020204" pitchFamily="34" charset="0"/>
                <a:cs typeface="Arial" panose="020B0604020202020204" pitchFamily="34" charset="0"/>
              </a:rPr>
              <a:t>celula</a:t>
            </a:r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 recebe um valor discreto denominado estado.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C452F63-94E2-4B47-B76B-50B3CD037F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0231" y="3005183"/>
            <a:ext cx="6328227" cy="225261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6C72BEB-A0B8-46D4-B420-BBC9C1430A1D}"/>
              </a:ext>
            </a:extLst>
          </p:cNvPr>
          <p:cNvSpPr txBox="1"/>
          <p:nvPr/>
        </p:nvSpPr>
        <p:spPr>
          <a:xfrm>
            <a:off x="2931885" y="5255180"/>
            <a:ext cx="63282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Figura 3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: Condições de contorno periódicas, visão em vetor.</a:t>
            </a:r>
          </a:p>
        </p:txBody>
      </p:sp>
    </p:spTree>
    <p:extLst>
      <p:ext uri="{BB962C8B-B14F-4D97-AF65-F5344CB8AC3E}">
        <p14:creationId xmlns:p14="http://schemas.microsoft.com/office/powerpoint/2010/main" val="19219150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8F9A71-261C-4731-B52C-AC83B9BAE8E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D020A9-70D8-4634-9799-3B26279DC0B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E4A2EF-1E5F-44D9-ADBC-7C6855FA77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324522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EC70072-C151-458A-A8C0-0053E096A06B}"/>
              </a:ext>
            </a:extLst>
          </p:cNvPr>
          <p:cNvSpPr txBox="1"/>
          <p:nvPr/>
        </p:nvSpPr>
        <p:spPr>
          <a:xfrm>
            <a:off x="2003286" y="1197412"/>
            <a:ext cx="86647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>
                <a:latin typeface="Arial" panose="020B0604020202020204" pitchFamily="34" charset="0"/>
                <a:cs typeface="Arial" panose="020B0604020202020204" pitchFamily="34" charset="0"/>
              </a:rPr>
              <a:t>REVISÃO DE LITERATURA: O Autômato Celular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ACF97C-C9A6-4471-B42E-AF39B899A941}"/>
              </a:ext>
            </a:extLst>
          </p:cNvPr>
          <p:cNvSpPr txBox="1"/>
          <p:nvPr/>
        </p:nvSpPr>
        <p:spPr>
          <a:xfrm>
            <a:off x="1087901" y="2192447"/>
            <a:ext cx="1001619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0B598874-9CD3-4763-9C15-CADF34FCE9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26226B-C0C2-4B17-A082-80AA50481BD0}" type="slidenum">
              <a:rPr lang="pt-BR" smtClean="0"/>
              <a:t>9</a:t>
            </a:fld>
            <a:endParaRPr lang="pt-B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D96E70-79C6-40F6-A0B2-4CBB6B439C39}"/>
              </a:ext>
            </a:extLst>
          </p:cNvPr>
          <p:cNvSpPr txBox="1"/>
          <p:nvPr/>
        </p:nvSpPr>
        <p:spPr>
          <a:xfrm>
            <a:off x="333830" y="1829038"/>
            <a:ext cx="1199069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O Autômato Celular consiste em uma grade </a:t>
            </a:r>
            <a:r>
              <a:rPr lang="pt-BR" sz="2400" dirty="0" err="1">
                <a:latin typeface="Arial" panose="020B0604020202020204" pitchFamily="34" charset="0"/>
                <a:cs typeface="Arial" panose="020B0604020202020204" pitchFamily="34" charset="0"/>
              </a:rPr>
              <a:t>d-dimensional</a:t>
            </a:r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 finita ou infinita de células, onde cada </a:t>
            </a:r>
            <a:r>
              <a:rPr lang="pt-BR" sz="2400" dirty="0" err="1">
                <a:latin typeface="Arial" panose="020B0604020202020204" pitchFamily="34" charset="0"/>
                <a:cs typeface="Arial" panose="020B0604020202020204" pitchFamily="34" charset="0"/>
              </a:rPr>
              <a:t>celula</a:t>
            </a:r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 recebe um valor discreto denominado estado, que pertence ao de estados possíveis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E6BA513-8411-4E84-BB62-C8442B1912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7851" y="3010067"/>
            <a:ext cx="4888820" cy="224773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A87C786-869A-486D-A411-DCD636DE6ACA}"/>
              </a:ext>
            </a:extLst>
          </p:cNvPr>
          <p:cNvSpPr txBox="1"/>
          <p:nvPr/>
        </p:nvSpPr>
        <p:spPr>
          <a:xfrm>
            <a:off x="2931885" y="5255180"/>
            <a:ext cx="747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Figura 4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: Condições de contorno periódicas, visão em vetor circular.</a:t>
            </a:r>
          </a:p>
        </p:txBody>
      </p:sp>
    </p:spTree>
    <p:extLst>
      <p:ext uri="{BB962C8B-B14F-4D97-AF65-F5344CB8AC3E}">
        <p14:creationId xmlns:p14="http://schemas.microsoft.com/office/powerpoint/2010/main" val="2406197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10159</TotalTime>
  <Words>808</Words>
  <Application>Microsoft Office PowerPoint</Application>
  <PresentationFormat>Widescreen</PresentationFormat>
  <Paragraphs>130</Paragraphs>
  <Slides>48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Sergio Souza</dc:creator>
  <cp:lastModifiedBy>Sergio Souza</cp:lastModifiedBy>
  <cp:revision>3</cp:revision>
  <dcterms:created xsi:type="dcterms:W3CDTF">2021-07-20T18:05:35Z</dcterms:created>
  <dcterms:modified xsi:type="dcterms:W3CDTF">2021-08-10T18:42:09Z</dcterms:modified>
</cp:coreProperties>
</file>